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sldIdLst>
    <p:sldId id="256" r:id="rId2"/>
    <p:sldId id="257" r:id="rId3"/>
    <p:sldId id="310" r:id="rId4"/>
    <p:sldId id="258" r:id="rId5"/>
    <p:sldId id="259" r:id="rId6"/>
    <p:sldId id="305" r:id="rId7"/>
    <p:sldId id="260" r:id="rId8"/>
    <p:sldId id="261" r:id="rId9"/>
    <p:sldId id="306" r:id="rId10"/>
    <p:sldId id="262" r:id="rId11"/>
    <p:sldId id="263" r:id="rId12"/>
    <p:sldId id="307" r:id="rId13"/>
    <p:sldId id="264" r:id="rId14"/>
    <p:sldId id="265" r:id="rId15"/>
    <p:sldId id="309" r:id="rId16"/>
    <p:sldId id="308"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2" r:id="rId43"/>
    <p:sldId id="294" r:id="rId44"/>
    <p:sldId id="295" r:id="rId45"/>
    <p:sldId id="296" r:id="rId46"/>
    <p:sldId id="297" r:id="rId47"/>
    <p:sldId id="298" r:id="rId48"/>
    <p:sldId id="299" r:id="rId49"/>
    <p:sldId id="300" r:id="rId50"/>
    <p:sldId id="301" r:id="rId51"/>
    <p:sldId id="302" r:id="rId52"/>
    <p:sldId id="303" r:id="rId53"/>
    <p:sldId id="304" r:id="rId5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sorterViewPr>
    <p:cViewPr>
      <p:scale>
        <a:sx n="100" d="100"/>
        <a:sy n="100" d="100"/>
      </p:scale>
      <p:origin x="0" y="-1567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E237B-F1B8-4C52-B5E0-B3E487D06778}" type="datetimeFigureOut">
              <a:rPr lang="tr-TR" smtClean="0"/>
              <a:t>29.03.2020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2D2D24-0926-4558-9B7F-6F5920451CC5}" type="slidenum">
              <a:rPr lang="tr-TR" smtClean="0"/>
              <a:t>‹#›</a:t>
            </a:fld>
            <a:endParaRPr lang="tr-TR"/>
          </a:p>
        </p:txBody>
      </p:sp>
    </p:spTree>
    <p:extLst>
      <p:ext uri="{BB962C8B-B14F-4D97-AF65-F5344CB8AC3E}">
        <p14:creationId xmlns:p14="http://schemas.microsoft.com/office/powerpoint/2010/main" val="95106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183A57F-2645-4B68-9995-0BD5F70FF545}" type="datetime1">
              <a:rPr lang="tr-TR" smtClean="0"/>
              <a:t>29.03.2020</a:t>
            </a:fld>
            <a:endParaRPr lang="tr-TR"/>
          </a:p>
        </p:txBody>
      </p:sp>
      <p:sp>
        <p:nvSpPr>
          <p:cNvPr id="5" name="Footer Placeholder 4"/>
          <p:cNvSpPr>
            <a:spLocks noGrp="1"/>
          </p:cNvSpPr>
          <p:nvPr>
            <p:ph type="ftr" sz="quarter" idx="11"/>
          </p:nvPr>
        </p:nvSpPr>
        <p:spPr/>
        <p:txBody>
          <a:bodyPr/>
          <a:lstStyle/>
          <a:p>
            <a:r>
              <a:rPr lang="en-US" smtClean="0"/>
              <a:t>Physiotherapy management for COVID-19. Version 1.0, 23/3/2020</a:t>
            </a:r>
            <a:endParaRPr lang="tr-TR"/>
          </a:p>
        </p:txBody>
      </p:sp>
      <p:sp>
        <p:nvSpPr>
          <p:cNvPr id="6" name="Slide Number Placeholder 5"/>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272638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F6A12CB-3FBF-4F6F-B83D-E8BD2C79508E}" type="datetime1">
              <a:rPr lang="tr-TR" smtClean="0"/>
              <a:t>29.03.2020</a:t>
            </a:fld>
            <a:endParaRPr lang="tr-TR"/>
          </a:p>
        </p:txBody>
      </p:sp>
      <p:sp>
        <p:nvSpPr>
          <p:cNvPr id="5" name="Footer Placeholder 4"/>
          <p:cNvSpPr>
            <a:spLocks noGrp="1"/>
          </p:cNvSpPr>
          <p:nvPr>
            <p:ph type="ftr" sz="quarter" idx="11"/>
          </p:nvPr>
        </p:nvSpPr>
        <p:spPr/>
        <p:txBody>
          <a:bodyPr/>
          <a:lstStyle/>
          <a:p>
            <a:r>
              <a:rPr lang="en-US" smtClean="0"/>
              <a:t>Physiotherapy management for COVID-19. Version 1.0, 23/3/2020</a:t>
            </a:r>
            <a:endParaRPr lang="tr-TR"/>
          </a:p>
        </p:txBody>
      </p:sp>
      <p:sp>
        <p:nvSpPr>
          <p:cNvPr id="6" name="Slide Number Placeholder 5"/>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2039085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4B50B97-3B83-438D-B147-5D16F96D0462}" type="datetime1">
              <a:rPr lang="tr-TR" smtClean="0"/>
              <a:t>29.03.2020</a:t>
            </a:fld>
            <a:endParaRPr lang="tr-TR"/>
          </a:p>
        </p:txBody>
      </p:sp>
      <p:sp>
        <p:nvSpPr>
          <p:cNvPr id="5" name="Footer Placeholder 4"/>
          <p:cNvSpPr>
            <a:spLocks noGrp="1"/>
          </p:cNvSpPr>
          <p:nvPr>
            <p:ph type="ftr" sz="quarter" idx="11"/>
          </p:nvPr>
        </p:nvSpPr>
        <p:spPr/>
        <p:txBody>
          <a:bodyPr/>
          <a:lstStyle/>
          <a:p>
            <a:r>
              <a:rPr lang="en-US" smtClean="0"/>
              <a:t>Physiotherapy management for COVID-19. Version 1.0, 23/3/2020</a:t>
            </a:r>
            <a:endParaRPr lang="tr-TR"/>
          </a:p>
        </p:txBody>
      </p:sp>
      <p:sp>
        <p:nvSpPr>
          <p:cNvPr id="6" name="Slide Number Placeholder 5"/>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561315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5AB34B-734A-4144-B55A-147BB4ED8CE7}" type="datetime1">
              <a:rPr lang="tr-TR" smtClean="0"/>
              <a:t>29.03.2020</a:t>
            </a:fld>
            <a:endParaRPr lang="tr-TR"/>
          </a:p>
        </p:txBody>
      </p:sp>
      <p:sp>
        <p:nvSpPr>
          <p:cNvPr id="5" name="Footer Placeholder 4"/>
          <p:cNvSpPr>
            <a:spLocks noGrp="1"/>
          </p:cNvSpPr>
          <p:nvPr>
            <p:ph type="ftr" sz="quarter" idx="11"/>
          </p:nvPr>
        </p:nvSpPr>
        <p:spPr/>
        <p:txBody>
          <a:bodyPr/>
          <a:lstStyle/>
          <a:p>
            <a:r>
              <a:rPr lang="en-US" smtClean="0"/>
              <a:t>Physiotherapy management for COVID-19. Version 1.0, 23/3/2020</a:t>
            </a:r>
            <a:endParaRPr lang="tr-TR"/>
          </a:p>
        </p:txBody>
      </p:sp>
      <p:sp>
        <p:nvSpPr>
          <p:cNvPr id="6" name="Slide Number Placeholder 5"/>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3259657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1A7BC83-F622-487B-9882-F642A8DBD032}" type="datetime1">
              <a:rPr lang="tr-TR" smtClean="0"/>
              <a:t>29.03.2020</a:t>
            </a:fld>
            <a:endParaRPr lang="tr-TR"/>
          </a:p>
        </p:txBody>
      </p:sp>
      <p:sp>
        <p:nvSpPr>
          <p:cNvPr id="5" name="Footer Placeholder 4"/>
          <p:cNvSpPr>
            <a:spLocks noGrp="1"/>
          </p:cNvSpPr>
          <p:nvPr>
            <p:ph type="ftr" sz="quarter" idx="11"/>
          </p:nvPr>
        </p:nvSpPr>
        <p:spPr/>
        <p:txBody>
          <a:bodyPr/>
          <a:lstStyle/>
          <a:p>
            <a:r>
              <a:rPr lang="en-US" smtClean="0"/>
              <a:t>Physiotherapy management for COVID-19. Version 1.0, 23/3/2020</a:t>
            </a:r>
            <a:endParaRPr lang="tr-TR"/>
          </a:p>
        </p:txBody>
      </p:sp>
      <p:sp>
        <p:nvSpPr>
          <p:cNvPr id="6" name="Slide Number Placeholder 5"/>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843337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87CF3CA-08FA-4311-9622-68DB04DAC1C3}" type="datetime1">
              <a:rPr lang="tr-TR" smtClean="0"/>
              <a:t>29.03.2020</a:t>
            </a:fld>
            <a:endParaRPr lang="tr-TR"/>
          </a:p>
        </p:txBody>
      </p:sp>
      <p:sp>
        <p:nvSpPr>
          <p:cNvPr id="6" name="Footer Placeholder 5"/>
          <p:cNvSpPr>
            <a:spLocks noGrp="1"/>
          </p:cNvSpPr>
          <p:nvPr>
            <p:ph type="ftr" sz="quarter" idx="11"/>
          </p:nvPr>
        </p:nvSpPr>
        <p:spPr/>
        <p:txBody>
          <a:bodyPr/>
          <a:lstStyle/>
          <a:p>
            <a:r>
              <a:rPr lang="en-US" smtClean="0"/>
              <a:t>Physiotherapy management for COVID-19. Version 1.0, 23/3/2020</a:t>
            </a:r>
            <a:endParaRPr lang="tr-TR"/>
          </a:p>
        </p:txBody>
      </p:sp>
      <p:sp>
        <p:nvSpPr>
          <p:cNvPr id="7" name="Slide Number Placeholder 6"/>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79008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4886783-7FF8-405A-BDC4-6538BEC3CD51}" type="datetime1">
              <a:rPr lang="tr-TR" smtClean="0"/>
              <a:t>29.03.2020</a:t>
            </a:fld>
            <a:endParaRPr lang="tr-TR"/>
          </a:p>
        </p:txBody>
      </p:sp>
      <p:sp>
        <p:nvSpPr>
          <p:cNvPr id="8" name="Footer Placeholder 7"/>
          <p:cNvSpPr>
            <a:spLocks noGrp="1"/>
          </p:cNvSpPr>
          <p:nvPr>
            <p:ph type="ftr" sz="quarter" idx="11"/>
          </p:nvPr>
        </p:nvSpPr>
        <p:spPr/>
        <p:txBody>
          <a:bodyPr/>
          <a:lstStyle/>
          <a:p>
            <a:r>
              <a:rPr lang="en-US" smtClean="0"/>
              <a:t>Physiotherapy management for COVID-19. Version 1.0, 23/3/2020</a:t>
            </a:r>
            <a:endParaRPr lang="tr-TR"/>
          </a:p>
        </p:txBody>
      </p:sp>
      <p:sp>
        <p:nvSpPr>
          <p:cNvPr id="9" name="Slide Number Placeholder 8"/>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207928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6E5D99C-6574-43C0-9343-2D1D70D3B2BA}" type="datetime1">
              <a:rPr lang="tr-TR" smtClean="0"/>
              <a:t>29.03.2020</a:t>
            </a:fld>
            <a:endParaRPr lang="tr-TR"/>
          </a:p>
        </p:txBody>
      </p:sp>
      <p:sp>
        <p:nvSpPr>
          <p:cNvPr id="4" name="Footer Placeholder 3"/>
          <p:cNvSpPr>
            <a:spLocks noGrp="1"/>
          </p:cNvSpPr>
          <p:nvPr>
            <p:ph type="ftr" sz="quarter" idx="11"/>
          </p:nvPr>
        </p:nvSpPr>
        <p:spPr/>
        <p:txBody>
          <a:bodyPr/>
          <a:lstStyle/>
          <a:p>
            <a:r>
              <a:rPr lang="en-US" smtClean="0"/>
              <a:t>Physiotherapy management for COVID-19. Version 1.0, 23/3/2020</a:t>
            </a:r>
            <a:endParaRPr lang="tr-TR"/>
          </a:p>
        </p:txBody>
      </p:sp>
      <p:sp>
        <p:nvSpPr>
          <p:cNvPr id="5" name="Slide Number Placeholder 4"/>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1890760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7A898-97C7-490F-B2E2-A422D8792F3E}" type="datetime1">
              <a:rPr lang="tr-TR" smtClean="0"/>
              <a:t>29.03.2020</a:t>
            </a:fld>
            <a:endParaRPr lang="tr-TR"/>
          </a:p>
        </p:txBody>
      </p:sp>
      <p:sp>
        <p:nvSpPr>
          <p:cNvPr id="3" name="Footer Placeholder 2"/>
          <p:cNvSpPr>
            <a:spLocks noGrp="1"/>
          </p:cNvSpPr>
          <p:nvPr>
            <p:ph type="ftr" sz="quarter" idx="11"/>
          </p:nvPr>
        </p:nvSpPr>
        <p:spPr/>
        <p:txBody>
          <a:bodyPr/>
          <a:lstStyle/>
          <a:p>
            <a:r>
              <a:rPr lang="en-US" smtClean="0"/>
              <a:t>Physiotherapy management for COVID-19. Version 1.0, 23/3/2020</a:t>
            </a:r>
            <a:endParaRPr lang="tr-TR"/>
          </a:p>
        </p:txBody>
      </p:sp>
      <p:sp>
        <p:nvSpPr>
          <p:cNvPr id="4" name="Slide Number Placeholder 3"/>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122092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DA8D448-781A-4905-8688-4A394C786CE7}" type="datetime1">
              <a:rPr lang="tr-TR" smtClean="0"/>
              <a:t>29.03.2020</a:t>
            </a:fld>
            <a:endParaRPr lang="tr-TR"/>
          </a:p>
        </p:txBody>
      </p:sp>
      <p:sp>
        <p:nvSpPr>
          <p:cNvPr id="6" name="Footer Placeholder 5"/>
          <p:cNvSpPr>
            <a:spLocks noGrp="1"/>
          </p:cNvSpPr>
          <p:nvPr>
            <p:ph type="ftr" sz="quarter" idx="11"/>
          </p:nvPr>
        </p:nvSpPr>
        <p:spPr/>
        <p:txBody>
          <a:bodyPr/>
          <a:lstStyle/>
          <a:p>
            <a:r>
              <a:rPr lang="en-US" smtClean="0"/>
              <a:t>Physiotherapy management for COVID-19. Version 1.0, 23/3/2020</a:t>
            </a:r>
            <a:endParaRPr lang="tr-TR"/>
          </a:p>
        </p:txBody>
      </p:sp>
      <p:sp>
        <p:nvSpPr>
          <p:cNvPr id="7" name="Slide Number Placeholder 6"/>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38554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F46593B-5284-4A6B-95A4-20AFE1982A53}" type="datetime1">
              <a:rPr lang="tr-TR" smtClean="0"/>
              <a:t>29.03.2020</a:t>
            </a:fld>
            <a:endParaRPr lang="tr-TR"/>
          </a:p>
        </p:txBody>
      </p:sp>
      <p:sp>
        <p:nvSpPr>
          <p:cNvPr id="6" name="Footer Placeholder 5"/>
          <p:cNvSpPr>
            <a:spLocks noGrp="1"/>
          </p:cNvSpPr>
          <p:nvPr>
            <p:ph type="ftr" sz="quarter" idx="11"/>
          </p:nvPr>
        </p:nvSpPr>
        <p:spPr/>
        <p:txBody>
          <a:bodyPr/>
          <a:lstStyle/>
          <a:p>
            <a:r>
              <a:rPr lang="en-US" smtClean="0"/>
              <a:t>Physiotherapy management for COVID-19. Version 1.0, 23/3/2020</a:t>
            </a:r>
            <a:endParaRPr lang="tr-TR"/>
          </a:p>
        </p:txBody>
      </p:sp>
      <p:sp>
        <p:nvSpPr>
          <p:cNvPr id="7" name="Slide Number Placeholder 6"/>
          <p:cNvSpPr>
            <a:spLocks noGrp="1"/>
          </p:cNvSpPr>
          <p:nvPr>
            <p:ph type="sldNum" sz="quarter" idx="12"/>
          </p:nvPr>
        </p:nvSpPr>
        <p:spPr/>
        <p:txBody>
          <a:bodyPr/>
          <a:lstStyle/>
          <a:p>
            <a:fld id="{4162E52E-5140-4520-B3CC-81DEC2B4872C}" type="slidenum">
              <a:rPr lang="tr-TR" smtClean="0"/>
              <a:t>‹#›</a:t>
            </a:fld>
            <a:endParaRPr lang="tr-TR"/>
          </a:p>
        </p:txBody>
      </p:sp>
    </p:spTree>
    <p:extLst>
      <p:ext uri="{BB962C8B-B14F-4D97-AF65-F5344CB8AC3E}">
        <p14:creationId xmlns:p14="http://schemas.microsoft.com/office/powerpoint/2010/main" val="4250374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6CF0E-D9CD-4E58-851A-491983632743}" type="datetime1">
              <a:rPr lang="tr-TR" smtClean="0"/>
              <a:t>29.03.2020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Physiotherapy management for COVID-19. Version 1.0, 23/3/2020</a:t>
            </a:r>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2E52E-5140-4520-B3CC-81DEC2B4872C}" type="slidenum">
              <a:rPr lang="tr-TR" smtClean="0"/>
              <a:t>‹#›</a:t>
            </a:fld>
            <a:endParaRPr lang="tr-TR"/>
          </a:p>
        </p:txBody>
      </p:sp>
    </p:spTree>
    <p:extLst>
      <p:ext uri="{BB962C8B-B14F-4D97-AF65-F5344CB8AC3E}">
        <p14:creationId xmlns:p14="http://schemas.microsoft.com/office/powerpoint/2010/main" val="26561541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22514" y="1122363"/>
            <a:ext cx="11181806" cy="2387600"/>
          </a:xfrm>
        </p:spPr>
        <p:txBody>
          <a:bodyPr>
            <a:normAutofit fontScale="90000"/>
          </a:bodyPr>
          <a:lstStyle/>
          <a:p>
            <a:pPr marL="0" indent="0"/>
            <a:r>
              <a:rPr lang="tr-TR" sz="3600" b="1" i="1" dirty="0" smtClean="0">
                <a:latin typeface="Bookman Old Style" panose="02050604050505020204" pitchFamily="18" charset="0"/>
              </a:rPr>
              <a:t>Akut Hastane Ortamında COVID-19 için </a:t>
            </a:r>
            <a:br>
              <a:rPr lang="tr-TR" sz="3600" b="1" i="1" dirty="0" smtClean="0">
                <a:latin typeface="Bookman Old Style" panose="02050604050505020204" pitchFamily="18" charset="0"/>
              </a:rPr>
            </a:br>
            <a:r>
              <a:rPr lang="tr-TR" sz="3600" b="1" i="1" dirty="0" smtClean="0">
                <a:latin typeface="Bookman Old Style" panose="02050604050505020204" pitchFamily="18" charset="0"/>
              </a:rPr>
              <a:t>Fizyoterapi Yönetimi</a:t>
            </a:r>
            <a:br>
              <a:rPr lang="tr-TR" sz="3600" b="1" i="1" dirty="0" smtClean="0">
                <a:latin typeface="Bookman Old Style" panose="02050604050505020204" pitchFamily="18" charset="0"/>
              </a:rPr>
            </a:br>
            <a:r>
              <a:rPr lang="tr-TR" b="1" i="1" dirty="0" smtClean="0">
                <a:latin typeface="Bookman Old Style" panose="02050604050505020204" pitchFamily="18" charset="0"/>
              </a:rPr>
              <a:t/>
            </a:r>
            <a:br>
              <a:rPr lang="tr-TR" b="1" i="1" dirty="0" smtClean="0">
                <a:latin typeface="Bookman Old Style" panose="02050604050505020204" pitchFamily="18" charset="0"/>
              </a:rPr>
            </a:br>
            <a:r>
              <a:rPr lang="tr-TR" sz="3600" b="1" i="1" dirty="0" smtClean="0">
                <a:latin typeface="Bookman Old Style" panose="02050604050505020204" pitchFamily="18" charset="0"/>
              </a:rPr>
              <a:t>Klinik Uygulamaya Rehberlik Edecek Öneriler </a:t>
            </a:r>
            <a:endParaRPr lang="tr-TR" sz="3600" b="1" dirty="0" smtClean="0">
              <a:latin typeface="Bookman Old Style" panose="02050604050505020204" pitchFamily="18" charset="0"/>
            </a:endParaRPr>
          </a:p>
        </p:txBody>
      </p:sp>
      <p:sp>
        <p:nvSpPr>
          <p:cNvPr id="3" name="Alt Başlık 2"/>
          <p:cNvSpPr>
            <a:spLocks noGrp="1"/>
          </p:cNvSpPr>
          <p:nvPr>
            <p:ph type="subTitle" idx="1"/>
          </p:nvPr>
        </p:nvSpPr>
        <p:spPr/>
        <p:txBody>
          <a:bodyPr>
            <a:normAutofit lnSpcReduction="10000"/>
          </a:bodyPr>
          <a:lstStyle/>
          <a:p>
            <a:endParaRPr lang="tr-TR" b="1" i="1" dirty="0" smtClean="0">
              <a:latin typeface="Bookman Old Style" panose="02050604050505020204" pitchFamily="18" charset="0"/>
            </a:endParaRPr>
          </a:p>
          <a:p>
            <a:r>
              <a:rPr lang="tr-TR" b="1" i="1" dirty="0" err="1">
                <a:solidFill>
                  <a:srgbClr val="C00000"/>
                </a:solidFill>
                <a:latin typeface="Bookman Old Style" panose="02050604050505020204" pitchFamily="18" charset="0"/>
              </a:rPr>
              <a:t>Physical</a:t>
            </a:r>
            <a:r>
              <a:rPr lang="tr-TR" b="1" i="1" dirty="0">
                <a:solidFill>
                  <a:srgbClr val="C00000"/>
                </a:solidFill>
                <a:latin typeface="Bookman Old Style" panose="02050604050505020204" pitchFamily="18" charset="0"/>
              </a:rPr>
              <a:t> </a:t>
            </a:r>
            <a:r>
              <a:rPr lang="tr-TR" b="1" i="1" dirty="0" err="1" smtClean="0">
                <a:solidFill>
                  <a:srgbClr val="C00000"/>
                </a:solidFill>
                <a:latin typeface="Bookman Old Style" panose="02050604050505020204" pitchFamily="18" charset="0"/>
              </a:rPr>
              <a:t>Therapy</a:t>
            </a:r>
            <a:r>
              <a:rPr lang="tr-TR" b="1" i="1" dirty="0" smtClean="0">
                <a:solidFill>
                  <a:srgbClr val="C00000"/>
                </a:solidFill>
                <a:latin typeface="Bookman Old Style" panose="02050604050505020204" pitchFamily="18" charset="0"/>
              </a:rPr>
              <a:t> </a:t>
            </a:r>
          </a:p>
          <a:p>
            <a:r>
              <a:rPr lang="tr-TR" b="1" i="1" dirty="0" err="1" smtClean="0">
                <a:solidFill>
                  <a:srgbClr val="C00000"/>
                </a:solidFill>
                <a:latin typeface="Bookman Old Style" panose="02050604050505020204" pitchFamily="18" charset="0"/>
              </a:rPr>
              <a:t>Version</a:t>
            </a:r>
            <a:r>
              <a:rPr lang="tr-TR" b="1" i="1" dirty="0" smtClean="0">
                <a:solidFill>
                  <a:srgbClr val="C00000"/>
                </a:solidFill>
                <a:latin typeface="Bookman Old Style" panose="02050604050505020204" pitchFamily="18" charset="0"/>
              </a:rPr>
              <a:t> 1.0, </a:t>
            </a:r>
          </a:p>
          <a:p>
            <a:r>
              <a:rPr lang="tr-TR" b="1" i="1" dirty="0" smtClean="0">
                <a:solidFill>
                  <a:srgbClr val="C00000"/>
                </a:solidFill>
                <a:latin typeface="Bookman Old Style" panose="02050604050505020204" pitchFamily="18" charset="0"/>
              </a:rPr>
              <a:t>23 Mart 2020, </a:t>
            </a:r>
            <a:endParaRPr lang="tr-TR" dirty="0">
              <a:solidFill>
                <a:srgbClr val="C00000"/>
              </a:solidFill>
              <a:latin typeface="Bookman Old Style" panose="02050604050505020204" pitchFamily="18" charset="0"/>
            </a:endParaRPr>
          </a:p>
        </p:txBody>
      </p:sp>
      <p:sp>
        <p:nvSpPr>
          <p:cNvPr id="4" name="Altbilgi Yer Tutucusu 3"/>
          <p:cNvSpPr>
            <a:spLocks noGrp="1"/>
          </p:cNvSpPr>
          <p:nvPr>
            <p:ph type="ftr" sz="quarter" idx="11"/>
          </p:nvPr>
        </p:nvSpPr>
        <p:spPr/>
        <p:txBody>
          <a:bodyPr/>
          <a:lstStyle/>
          <a:p>
            <a:r>
              <a:rPr lang="en-US" dirty="0" smtClean="0"/>
              <a:t>Physiotherapy management for COVID-19. Version 1.0, 23/3/2020</a:t>
            </a:r>
            <a:endParaRPr lang="tr-TR" dirty="0"/>
          </a:p>
        </p:txBody>
      </p:sp>
    </p:spTree>
    <p:extLst>
      <p:ext uri="{BB962C8B-B14F-4D97-AF65-F5344CB8AC3E}">
        <p14:creationId xmlns:p14="http://schemas.microsoft.com/office/powerpoint/2010/main" val="4209147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09561"/>
            <a:ext cx="10515600" cy="1325563"/>
          </a:xfrm>
        </p:spPr>
        <p:txBody>
          <a:bodyPr/>
          <a:lstStyle/>
          <a:p>
            <a:r>
              <a:rPr lang="tr-TR" sz="2400" b="1" dirty="0">
                <a:solidFill>
                  <a:srgbClr val="C00000"/>
                </a:solidFill>
                <a:latin typeface="Bookman Old Style" panose="02050604050505020204" pitchFamily="18" charset="0"/>
              </a:rPr>
              <a:t>AMAÇ</a:t>
            </a:r>
            <a:r>
              <a:rPr lang="tr-TR" sz="2400" dirty="0">
                <a:solidFill>
                  <a:srgbClr val="C00000"/>
                </a:solidFill>
                <a:latin typeface="Bookman Old Style" panose="02050604050505020204" pitchFamily="18" charset="0"/>
              </a:rPr>
              <a:t/>
            </a:r>
            <a:br>
              <a:rPr lang="tr-TR" sz="2400" dirty="0">
                <a:solidFill>
                  <a:srgbClr val="C00000"/>
                </a:solidFill>
                <a:latin typeface="Bookman Old Style" panose="02050604050505020204" pitchFamily="18" charset="0"/>
              </a:rPr>
            </a:br>
            <a:endParaRPr lang="tr-TR" sz="24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a:bodyPr>
          <a:lstStyle/>
          <a:p>
            <a:r>
              <a:rPr lang="tr-TR" sz="2400" dirty="0" smtClean="0">
                <a:latin typeface="Bookman Old Style" panose="02050604050505020204" pitchFamily="18" charset="0"/>
              </a:rPr>
              <a:t>Bu </a:t>
            </a:r>
            <a:r>
              <a:rPr lang="tr-TR" sz="2400" dirty="0">
                <a:latin typeface="Bookman Old Style" panose="02050604050505020204" pitchFamily="18" charset="0"/>
              </a:rPr>
              <a:t>belge, </a:t>
            </a:r>
            <a:r>
              <a:rPr lang="tr-TR" sz="2400" b="1" u="sng" dirty="0">
                <a:solidFill>
                  <a:srgbClr val="C00000"/>
                </a:solidFill>
                <a:latin typeface="Bookman Old Style" panose="02050604050505020204" pitchFamily="18" charset="0"/>
              </a:rPr>
              <a:t>fizyoterapistlere ve akut bakım sağlık kuruluşlarına, </a:t>
            </a:r>
            <a:r>
              <a:rPr lang="tr-TR" sz="2400" b="1" dirty="0">
                <a:latin typeface="Bookman Old Style" panose="02050604050505020204" pitchFamily="18" charset="0"/>
              </a:rPr>
              <a:t>doğrulanmış ve / veya şüpheli COVID-19 tanısı almış hastaneye yatırılan hastaların tedavisinde fizyoterapinin potansiyel rolü hakkında bilgi vermek için hazırlanmıştır.</a:t>
            </a:r>
            <a:r>
              <a:rPr lang="tr-TR" sz="2400" dirty="0">
                <a:latin typeface="Bookman Old Style" panose="02050604050505020204" pitchFamily="18" charset="0"/>
              </a:rPr>
              <a:t> </a:t>
            </a:r>
            <a:endParaRPr lang="tr-TR" sz="2400" dirty="0" smtClean="0">
              <a:latin typeface="Bookman Old Style" panose="02050604050505020204" pitchFamily="18" charset="0"/>
            </a:endParaRPr>
          </a:p>
          <a:p>
            <a:r>
              <a:rPr lang="tr-TR" sz="2400" dirty="0" smtClean="0">
                <a:latin typeface="Bookman Old Style" panose="02050604050505020204" pitchFamily="18" charset="0"/>
              </a:rPr>
              <a:t>COVID-19</a:t>
            </a:r>
            <a:r>
              <a:rPr lang="tr-TR" sz="2400" dirty="0">
                <a:latin typeface="Bookman Old Style" panose="02050604050505020204" pitchFamily="18" charset="0"/>
              </a:rPr>
              <a:t>, öncelikle solunum sistemini etkileyen yeni bir </a:t>
            </a:r>
            <a:r>
              <a:rPr lang="tr-TR" sz="2400" dirty="0" err="1">
                <a:latin typeface="Bookman Old Style" panose="02050604050505020204" pitchFamily="18" charset="0"/>
              </a:rPr>
              <a:t>koronavirüsün</a:t>
            </a:r>
            <a:r>
              <a:rPr lang="tr-TR" sz="2400" dirty="0">
                <a:latin typeface="Bookman Old Style" panose="02050604050505020204" pitchFamily="18" charset="0"/>
              </a:rPr>
              <a:t> neden olduğu bir hastalıktır. </a:t>
            </a:r>
            <a:endParaRPr lang="tr-TR" sz="2400" dirty="0" smtClean="0">
              <a:latin typeface="Bookman Old Style" panose="02050604050505020204" pitchFamily="18" charset="0"/>
            </a:endParaRPr>
          </a:p>
          <a:p>
            <a:r>
              <a:rPr lang="tr-TR" sz="2400" dirty="0" smtClean="0">
                <a:latin typeface="Bookman Old Style" panose="02050604050505020204" pitchFamily="18" charset="0"/>
              </a:rPr>
              <a:t>COVID-19 </a:t>
            </a:r>
            <a:r>
              <a:rPr lang="tr-TR" sz="2400" dirty="0">
                <a:latin typeface="Bookman Old Style" panose="02050604050505020204" pitchFamily="18" charset="0"/>
              </a:rPr>
              <a:t>belirtileri hafif hastalıktan </a:t>
            </a:r>
            <a:r>
              <a:rPr lang="tr-TR" sz="2400" dirty="0" err="1">
                <a:latin typeface="Bookman Old Style" panose="02050604050505020204" pitchFamily="18" charset="0"/>
              </a:rPr>
              <a:t>pnömoniye</a:t>
            </a:r>
            <a:r>
              <a:rPr lang="tr-TR" sz="2400" dirty="0">
                <a:latin typeface="Bookman Old Style" panose="02050604050505020204" pitchFamily="18" charset="0"/>
              </a:rPr>
              <a:t> kadar değişebilir. </a:t>
            </a:r>
            <a:endParaRPr lang="tr-TR" sz="2400" dirty="0" smtClean="0">
              <a:latin typeface="Bookman Old Style" panose="02050604050505020204" pitchFamily="18" charset="0"/>
            </a:endParaRPr>
          </a:p>
          <a:p>
            <a:r>
              <a:rPr lang="tr-TR" sz="2400" b="1" dirty="0" smtClean="0">
                <a:latin typeface="Bookman Old Style" panose="02050604050505020204" pitchFamily="18" charset="0"/>
              </a:rPr>
              <a:t>Bazı </a:t>
            </a:r>
            <a:r>
              <a:rPr lang="tr-TR" sz="2400" b="1" dirty="0">
                <a:latin typeface="Bookman Old Style" panose="02050604050505020204" pitchFamily="18" charset="0"/>
              </a:rPr>
              <a:t>insanlar hafif semptomlara sahip olacak ve kolayca iyileşecekken, diğerleri solunum yetmezliği geliştirebilir ve / veya kritik derecede hasta olabilir ve yoğun bakım ünitesine kabul edilmesini gerektirebilir.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431603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70000" lnSpcReduction="20000"/>
          </a:bodyPr>
          <a:lstStyle/>
          <a:p>
            <a:r>
              <a:rPr lang="tr-TR" b="1" dirty="0">
                <a:latin typeface="Bookman Old Style" panose="02050604050505020204" pitchFamily="18" charset="0"/>
              </a:rPr>
              <a:t>Birinci basamak sağlık kuruluşlarında çalışan fizyoterapistler</a:t>
            </a:r>
            <a:r>
              <a:rPr lang="tr-TR" dirty="0">
                <a:latin typeface="Bookman Old Style" panose="02050604050505020204" pitchFamily="18" charset="0"/>
              </a:rPr>
              <a:t>, </a:t>
            </a:r>
            <a:r>
              <a:rPr lang="tr-TR" dirty="0" smtClean="0">
                <a:latin typeface="Bookman Old Style" panose="02050604050505020204" pitchFamily="18" charset="0"/>
              </a:rPr>
              <a:t>COVID-19 </a:t>
            </a:r>
            <a:r>
              <a:rPr lang="tr-TR" dirty="0">
                <a:latin typeface="Bookman Old Style" panose="02050604050505020204" pitchFamily="18" charset="0"/>
              </a:rPr>
              <a:t>onaylı ve / veya şüpheli hastaneye yatırılan hastaların yönetiminde rol </a:t>
            </a:r>
            <a:r>
              <a:rPr lang="tr-TR" dirty="0" smtClean="0">
                <a:latin typeface="Bookman Old Style" panose="02050604050505020204" pitchFamily="18" charset="0"/>
              </a:rPr>
              <a:t>oynayacaktır.</a:t>
            </a:r>
          </a:p>
          <a:p>
            <a:r>
              <a:rPr lang="tr-TR" dirty="0" smtClean="0">
                <a:latin typeface="Bookman Old Style" panose="02050604050505020204" pitchFamily="18" charset="0"/>
              </a:rPr>
              <a:t>Fizyoterapi </a:t>
            </a:r>
            <a:r>
              <a:rPr lang="tr-TR" dirty="0">
                <a:latin typeface="Bookman Old Style" panose="02050604050505020204" pitchFamily="18" charset="0"/>
              </a:rPr>
              <a:t>dünya çapında yerleşik bir meslektir.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Avustralya </a:t>
            </a:r>
            <a:r>
              <a:rPr lang="tr-TR" dirty="0">
                <a:latin typeface="Bookman Old Style" panose="02050604050505020204" pitchFamily="18" charset="0"/>
              </a:rPr>
              <a:t>ve deniz aşırı ülkelerde fizyoterapistler genellikle </a:t>
            </a:r>
            <a:r>
              <a:rPr lang="tr-TR" b="1" dirty="0">
                <a:latin typeface="Bookman Old Style" panose="02050604050505020204" pitchFamily="18" charset="0"/>
              </a:rPr>
              <a:t>akut hastane servislerinde ve yoğun bakım ünitesinde çalışırlar. </a:t>
            </a:r>
            <a:endParaRPr lang="tr-TR" b="1" dirty="0" smtClean="0">
              <a:latin typeface="Bookman Old Style" panose="02050604050505020204" pitchFamily="18" charset="0"/>
            </a:endParaRPr>
          </a:p>
          <a:p>
            <a:pPr lvl="1"/>
            <a:r>
              <a:rPr lang="tr-TR" dirty="0" smtClean="0">
                <a:latin typeface="Bookman Old Style" panose="02050604050505020204" pitchFamily="18" charset="0"/>
              </a:rPr>
              <a:t>Özellikle</a:t>
            </a:r>
            <a:r>
              <a:rPr lang="tr-TR" dirty="0">
                <a:latin typeface="Bookman Old Style" panose="02050604050505020204" pitchFamily="18" charset="0"/>
              </a:rPr>
              <a:t>, </a:t>
            </a:r>
            <a:r>
              <a:rPr lang="tr-TR" b="1" dirty="0" err="1">
                <a:latin typeface="Bookman Old Style" panose="02050604050505020204" pitchFamily="18" charset="0"/>
              </a:rPr>
              <a:t>kardiyovasküler</a:t>
            </a:r>
            <a:r>
              <a:rPr lang="tr-TR" b="1" dirty="0">
                <a:latin typeface="Bookman Old Style" panose="02050604050505020204" pitchFamily="18" charset="0"/>
              </a:rPr>
              <a:t> fizyoterapi akut ve kronik solunum rahatsızlıklarının yönetimine odaklanır ve akut bir hastalıktan sonra fiziksel iyileşmeyi geliştirmeyi amaçlar. </a:t>
            </a:r>
            <a:endParaRPr lang="tr-TR" b="1" dirty="0" smtClean="0">
              <a:latin typeface="Bookman Old Style" panose="02050604050505020204" pitchFamily="18" charset="0"/>
            </a:endParaRPr>
          </a:p>
          <a:p>
            <a:r>
              <a:rPr lang="tr-TR" dirty="0" smtClean="0">
                <a:latin typeface="Bookman Old Style" panose="02050604050505020204" pitchFamily="18" charset="0"/>
              </a:rPr>
              <a:t>Fizyoterapi</a:t>
            </a:r>
            <a:r>
              <a:rPr lang="tr-TR" dirty="0">
                <a:latin typeface="Bookman Old Style" panose="02050604050505020204" pitchFamily="18" charset="0"/>
              </a:rPr>
              <a:t>, COVID-19'lu hastaların </a:t>
            </a:r>
            <a:r>
              <a:rPr lang="tr-TR" b="1" dirty="0">
                <a:latin typeface="Bookman Old Style" panose="02050604050505020204" pitchFamily="18" charset="0"/>
              </a:rPr>
              <a:t>solunum tedavisinde ve fiziksel rehabilitasyonunda yararlı olabilir. </a:t>
            </a:r>
            <a:endParaRPr lang="tr-TR" b="1" dirty="0" smtClean="0">
              <a:latin typeface="Bookman Old Style" panose="02050604050505020204" pitchFamily="18" charset="0"/>
            </a:endParaRPr>
          </a:p>
          <a:p>
            <a:pPr lvl="1"/>
            <a:r>
              <a:rPr lang="tr-TR" b="1" dirty="0" err="1" smtClean="0">
                <a:latin typeface="Bookman Old Style" panose="02050604050505020204" pitchFamily="18" charset="0"/>
              </a:rPr>
              <a:t>Prodüktif</a:t>
            </a:r>
            <a:r>
              <a:rPr lang="tr-TR" b="1" dirty="0" smtClean="0">
                <a:latin typeface="Bookman Old Style" panose="02050604050505020204" pitchFamily="18" charset="0"/>
              </a:rPr>
              <a:t> </a:t>
            </a:r>
            <a:r>
              <a:rPr lang="tr-TR" b="1" dirty="0">
                <a:latin typeface="Bookman Old Style" panose="02050604050505020204" pitchFamily="18" charset="0"/>
              </a:rPr>
              <a:t>öksürük </a:t>
            </a:r>
            <a:r>
              <a:rPr lang="tr-TR" dirty="0">
                <a:latin typeface="Bookman Old Style" panose="02050604050505020204" pitchFamily="18" charset="0"/>
              </a:rPr>
              <a:t>daha az yaygın bir semptom olsa da (% 34) [4], COVID-19'lu hastalar </a:t>
            </a:r>
            <a:r>
              <a:rPr lang="tr-TR" b="1" dirty="0">
                <a:latin typeface="Bookman Old Style" panose="02050604050505020204" pitchFamily="18" charset="0"/>
              </a:rPr>
              <a:t>bağımsız olarak temizleyemedikleri bol hava yolu salgıları ile başvururlarsa fizyoterapi gösterilebilir. </a:t>
            </a:r>
            <a:endParaRPr lang="tr-TR" b="1" dirty="0" smtClean="0">
              <a:latin typeface="Bookman Old Style" panose="02050604050505020204" pitchFamily="18" charset="0"/>
            </a:endParaRPr>
          </a:p>
          <a:p>
            <a:pPr lvl="1"/>
            <a:r>
              <a:rPr lang="tr-TR" dirty="0" smtClean="0">
                <a:latin typeface="Bookman Old Style" panose="02050604050505020204" pitchFamily="18" charset="0"/>
              </a:rPr>
              <a:t>Bu</a:t>
            </a:r>
            <a:r>
              <a:rPr lang="tr-TR" dirty="0">
                <a:latin typeface="Bookman Old Style" panose="02050604050505020204" pitchFamily="18" charset="0"/>
              </a:rPr>
              <a:t>, vaka bazında ve klinik göstergelere dayalı olarak yapılan müdahaleler ile değerlendirilebilir. Yüksek riskli hastalar da fayda sağlayabilir. </a:t>
            </a:r>
            <a:endParaRPr lang="tr-TR" dirty="0" smtClean="0">
              <a:latin typeface="Bookman Old Style" panose="02050604050505020204" pitchFamily="18" charset="0"/>
            </a:endParaRPr>
          </a:p>
          <a:p>
            <a:pPr lvl="2"/>
            <a:r>
              <a:rPr lang="tr-TR" dirty="0" smtClean="0">
                <a:latin typeface="Bookman Old Style" panose="02050604050505020204" pitchFamily="18" charset="0"/>
              </a:rPr>
              <a:t>Örneğin</a:t>
            </a:r>
            <a:r>
              <a:rPr lang="tr-TR" dirty="0">
                <a:latin typeface="Bookman Old Style" panose="02050604050505020204" pitchFamily="18" charset="0"/>
              </a:rPr>
              <a:t>, </a:t>
            </a:r>
            <a:r>
              <a:rPr lang="tr-TR" dirty="0" err="1">
                <a:latin typeface="Bookman Old Style" panose="02050604050505020204" pitchFamily="18" charset="0"/>
              </a:rPr>
              <a:t>hipersekresyon</a:t>
            </a:r>
            <a:r>
              <a:rPr lang="tr-TR" dirty="0">
                <a:latin typeface="Bookman Old Style" panose="02050604050505020204" pitchFamily="18" charset="0"/>
              </a:rPr>
              <a:t> veya etkisiz öksürük ile ilişkili olabilecek mevcut </a:t>
            </a:r>
            <a:r>
              <a:rPr lang="tr-TR" dirty="0" err="1">
                <a:latin typeface="Bookman Old Style" panose="02050604050505020204" pitchFamily="18" charset="0"/>
              </a:rPr>
              <a:t>komorbiditeleri</a:t>
            </a:r>
            <a:r>
              <a:rPr lang="tr-TR" dirty="0">
                <a:latin typeface="Bookman Old Style" panose="02050604050505020204" pitchFamily="18" charset="0"/>
              </a:rPr>
              <a:t> olan hastalar (</a:t>
            </a:r>
            <a:r>
              <a:rPr lang="tr-TR" dirty="0" err="1">
                <a:latin typeface="Bookman Old Style" panose="02050604050505020204" pitchFamily="18" charset="0"/>
              </a:rPr>
              <a:t>örn</a:t>
            </a:r>
            <a:r>
              <a:rPr lang="tr-TR" dirty="0">
                <a:latin typeface="Bookman Old Style" panose="02050604050505020204" pitchFamily="18" charset="0"/>
              </a:rPr>
              <a:t>. </a:t>
            </a:r>
            <a:r>
              <a:rPr lang="tr-TR" dirty="0" err="1">
                <a:latin typeface="Bookman Old Style" panose="02050604050505020204" pitchFamily="18" charset="0"/>
              </a:rPr>
              <a:t>Nöromüsküler</a:t>
            </a:r>
            <a:r>
              <a:rPr lang="tr-TR" dirty="0">
                <a:latin typeface="Bookman Old Style" panose="02050604050505020204" pitchFamily="18" charset="0"/>
              </a:rPr>
              <a:t> hastalık, solunum hastalığı, </a:t>
            </a:r>
            <a:r>
              <a:rPr lang="tr-TR" dirty="0" err="1">
                <a:latin typeface="Bookman Old Style" panose="02050604050505020204" pitchFamily="18" charset="0"/>
              </a:rPr>
              <a:t>kistik</a:t>
            </a:r>
            <a:r>
              <a:rPr lang="tr-TR" dirty="0">
                <a:latin typeface="Bookman Old Style" panose="02050604050505020204" pitchFamily="18" charset="0"/>
              </a:rPr>
              <a:t> </a:t>
            </a:r>
            <a:r>
              <a:rPr lang="tr-TR" dirty="0" err="1">
                <a:latin typeface="Bookman Old Style" panose="02050604050505020204" pitchFamily="18" charset="0"/>
              </a:rPr>
              <a:t>fibroz</a:t>
            </a:r>
            <a:r>
              <a:rPr lang="tr-TR" dirty="0">
                <a:latin typeface="Bookman Old Style" panose="02050604050505020204" pitchFamily="18" charset="0"/>
              </a:rPr>
              <a:t> vb.). </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578959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smtClean="0">
                <a:latin typeface="Bookman Old Style" panose="02050604050505020204" pitchFamily="18" charset="0"/>
              </a:rPr>
              <a:t>Yoğun </a:t>
            </a:r>
            <a:r>
              <a:rPr lang="tr-TR" b="1" dirty="0">
                <a:latin typeface="Bookman Old Style" panose="02050604050505020204" pitchFamily="18" charset="0"/>
              </a:rPr>
              <a:t>bakım ortamında çalışan fizyoterapistler, yetersiz hava yolu </a:t>
            </a:r>
            <a:r>
              <a:rPr lang="tr-TR" b="1" dirty="0" err="1">
                <a:latin typeface="Bookman Old Style" panose="02050604050505020204" pitchFamily="18" charset="0"/>
              </a:rPr>
              <a:t>klerensi</a:t>
            </a:r>
            <a:r>
              <a:rPr lang="tr-TR" b="1" dirty="0">
                <a:latin typeface="Bookman Old Style" panose="02050604050505020204" pitchFamily="18" charset="0"/>
              </a:rPr>
              <a:t> belirtileri gösteren </a:t>
            </a:r>
            <a:r>
              <a:rPr lang="tr-TR" b="1" dirty="0" err="1" smtClean="0">
                <a:latin typeface="Bookman Old Style" panose="02050604050505020204" pitchFamily="18" charset="0"/>
              </a:rPr>
              <a:t>ventilatöre</a:t>
            </a:r>
            <a:r>
              <a:rPr lang="tr-TR" b="1" dirty="0" smtClean="0">
                <a:latin typeface="Bookman Old Style" panose="02050604050505020204" pitchFamily="18" charset="0"/>
              </a:rPr>
              <a:t> bağlı hastalar </a:t>
            </a:r>
            <a:r>
              <a:rPr lang="tr-TR" b="1" dirty="0">
                <a:latin typeface="Bookman Old Style" panose="02050604050505020204" pitchFamily="18" charset="0"/>
              </a:rPr>
              <a:t>için hava yolu temizleme teknikleri de sağlayabilirler</a:t>
            </a:r>
            <a:r>
              <a:rPr lang="tr-TR" dirty="0">
                <a:latin typeface="Bookman Old Style" panose="02050604050505020204" pitchFamily="18" charset="0"/>
              </a:rPr>
              <a:t> ve COVID-19 ile ilişkili </a:t>
            </a:r>
            <a:r>
              <a:rPr lang="tr-TR" b="1" dirty="0">
                <a:latin typeface="Bookman Old Style" panose="02050604050505020204" pitchFamily="18" charset="0"/>
              </a:rPr>
              <a:t>şiddetli solunum yetmezliği olan hastaların </a:t>
            </a:r>
            <a:r>
              <a:rPr lang="tr-TR" b="1" dirty="0" err="1">
                <a:latin typeface="Bookman Old Style" panose="02050604050505020204" pitchFamily="18" charset="0"/>
              </a:rPr>
              <a:t>oksijenasyonu</a:t>
            </a:r>
            <a:r>
              <a:rPr lang="tr-TR" b="1" dirty="0">
                <a:latin typeface="Bookman Old Style" panose="02050604050505020204" pitchFamily="18" charset="0"/>
              </a:rPr>
              <a:t> optimize etmek için yüzüstü pozisyon kullanımı dahilinde yardımcı olabilirler [ 12].</a:t>
            </a:r>
          </a:p>
          <a:p>
            <a:r>
              <a:rPr lang="tr-TR" b="1" dirty="0">
                <a:latin typeface="Bookman Old Style" panose="02050604050505020204" pitchFamily="18" charset="0"/>
              </a:rPr>
              <a:t>Uzun süreli koruyucu akciğer </a:t>
            </a:r>
            <a:r>
              <a:rPr lang="tr-TR" b="1" dirty="0" err="1">
                <a:latin typeface="Bookman Old Style" panose="02050604050505020204" pitchFamily="18" charset="0"/>
              </a:rPr>
              <a:t>ventilasyonu</a:t>
            </a:r>
            <a:r>
              <a:rPr lang="tr-TR" b="1" dirty="0">
                <a:latin typeface="Bookman Old Style" panose="02050604050505020204" pitchFamily="18" charset="0"/>
              </a:rPr>
              <a:t>, </a:t>
            </a:r>
            <a:r>
              <a:rPr lang="tr-TR" b="1" dirty="0" err="1" smtClean="0">
                <a:latin typeface="Bookman Old Style" panose="02050604050505020204" pitchFamily="18" charset="0"/>
              </a:rPr>
              <a:t>sedasyon</a:t>
            </a:r>
            <a:r>
              <a:rPr lang="tr-TR" b="1" dirty="0" smtClean="0">
                <a:latin typeface="Bookman Old Style" panose="02050604050505020204" pitchFamily="18" charset="0"/>
              </a:rPr>
              <a:t> </a:t>
            </a:r>
            <a:r>
              <a:rPr lang="tr-TR" b="1" dirty="0">
                <a:latin typeface="Bookman Old Style" panose="02050604050505020204" pitchFamily="18" charset="0"/>
              </a:rPr>
              <a:t>ve </a:t>
            </a:r>
            <a:r>
              <a:rPr lang="tr-TR" b="1" dirty="0" err="1">
                <a:latin typeface="Bookman Old Style" panose="02050604050505020204" pitchFamily="18" charset="0"/>
              </a:rPr>
              <a:t>nöromüsküler</a:t>
            </a:r>
            <a:r>
              <a:rPr lang="tr-TR" b="1" dirty="0">
                <a:latin typeface="Bookman Old Style" panose="02050604050505020204" pitchFamily="18" charset="0"/>
              </a:rPr>
              <a:t> bloke edici ajanların kullanımı </a:t>
            </a:r>
            <a:r>
              <a:rPr lang="tr-TR" dirty="0">
                <a:latin typeface="Bookman Old Style" panose="02050604050505020204" pitchFamily="18" charset="0"/>
              </a:rPr>
              <a:t>da dahil olmak üzere bazı COVID-19 hastaları için yoğun tıbbi tedavi göz önüne alındığında, yoğun bakım ünitesine kabul edilen COVID-19 hastaları </a:t>
            </a:r>
            <a:r>
              <a:rPr lang="tr-TR" b="1" dirty="0">
                <a:latin typeface="Bookman Old Style" panose="02050604050505020204" pitchFamily="18" charset="0"/>
              </a:rPr>
              <a:t>YBÜ kaynaklı zayıflık geliştirme riski yüksek olabilir (ICU-AW) [13]. Bu </a:t>
            </a:r>
            <a:r>
              <a:rPr lang="tr-TR" b="1" dirty="0" err="1">
                <a:latin typeface="Bookman Old Style" panose="02050604050505020204" pitchFamily="18" charset="0"/>
              </a:rPr>
              <a:t>morbidite</a:t>
            </a:r>
            <a:r>
              <a:rPr lang="tr-TR" b="1" dirty="0">
                <a:latin typeface="Bookman Old Style" panose="02050604050505020204" pitchFamily="18" charset="0"/>
              </a:rPr>
              <a:t> ve </a:t>
            </a:r>
            <a:r>
              <a:rPr lang="tr-TR" b="1" dirty="0" err="1" smtClean="0">
                <a:latin typeface="Bookman Old Style" panose="02050604050505020204" pitchFamily="18" charset="0"/>
              </a:rPr>
              <a:t>mortalite</a:t>
            </a:r>
            <a:r>
              <a:rPr lang="tr-TR" b="1" dirty="0" smtClean="0">
                <a:latin typeface="Bookman Old Style" panose="02050604050505020204" pitchFamily="18" charset="0"/>
              </a:rPr>
              <a:t> oranlarını </a:t>
            </a:r>
            <a:r>
              <a:rPr lang="tr-TR" b="1" dirty="0">
                <a:latin typeface="Bookman Old Style" panose="02050604050505020204" pitchFamily="18" charset="0"/>
              </a:rPr>
              <a:t>kötüleştirebilir [14]. </a:t>
            </a:r>
            <a:endParaRPr lang="tr-TR" b="1" dirty="0" smtClean="0">
              <a:latin typeface="Bookman Old Style" panose="02050604050505020204" pitchFamily="18" charset="0"/>
            </a:endParaRPr>
          </a:p>
          <a:p>
            <a:r>
              <a:rPr lang="tr-TR" dirty="0" smtClean="0">
                <a:latin typeface="Bookman Old Style" panose="02050604050505020204" pitchFamily="18" charset="0"/>
              </a:rPr>
              <a:t>Bu </a:t>
            </a:r>
            <a:r>
              <a:rPr lang="tr-TR" dirty="0">
                <a:latin typeface="Bookman Old Style" panose="02050604050505020204" pitchFamily="18" charset="0"/>
              </a:rPr>
              <a:t>nedenle </a:t>
            </a:r>
            <a:r>
              <a:rPr lang="tr-TR" b="1" dirty="0">
                <a:solidFill>
                  <a:srgbClr val="C00000"/>
                </a:solidFill>
                <a:latin typeface="Bookman Old Style" panose="02050604050505020204" pitchFamily="18" charset="0"/>
              </a:rPr>
              <a:t>YBÜ kaynaklı zayıflığın (ICU-AW)  şiddetini sınırlamak ve hızlı fonksiyonel iyileşmeyi desteklemek için </a:t>
            </a:r>
            <a:r>
              <a:rPr lang="tr-TR" b="1" dirty="0" err="1">
                <a:solidFill>
                  <a:srgbClr val="C00000"/>
                </a:solidFill>
                <a:latin typeface="Bookman Old Style" panose="02050604050505020204" pitchFamily="18" charset="0"/>
              </a:rPr>
              <a:t>ARDS'nin</a:t>
            </a:r>
            <a:r>
              <a:rPr lang="tr-TR" b="1" dirty="0">
                <a:solidFill>
                  <a:srgbClr val="C00000"/>
                </a:solidFill>
                <a:latin typeface="Bookman Old Style" panose="02050604050505020204" pitchFamily="18" charset="0"/>
              </a:rPr>
              <a:t> akut fazından sonra erken rehabilitasyonun öngörülmesi önemlidir. </a:t>
            </a:r>
            <a:endParaRPr lang="tr-TR" b="1" dirty="0" smtClean="0">
              <a:solidFill>
                <a:srgbClr val="C00000"/>
              </a:solidFill>
              <a:latin typeface="Bookman Old Style" panose="02050604050505020204" pitchFamily="18" charset="0"/>
            </a:endParaRPr>
          </a:p>
          <a:p>
            <a:r>
              <a:rPr lang="tr-TR" dirty="0" smtClean="0">
                <a:latin typeface="Bookman Old Style" panose="02050604050505020204" pitchFamily="18" charset="0"/>
              </a:rPr>
              <a:t>Fizyoterapi</a:t>
            </a:r>
            <a:r>
              <a:rPr lang="tr-TR" dirty="0">
                <a:latin typeface="Bookman Old Style" panose="02050604050505020204" pitchFamily="18" charset="0"/>
              </a:rPr>
              <a:t>, </a:t>
            </a:r>
            <a:r>
              <a:rPr lang="tr-TR" dirty="0">
                <a:solidFill>
                  <a:srgbClr val="C00000"/>
                </a:solidFill>
                <a:latin typeface="Bookman Old Style" panose="02050604050505020204" pitchFamily="18" charset="0"/>
              </a:rPr>
              <a:t>fonksiyonel bir eve dönüş sağlamak için COVID-19 ile ilişkili kritik hastalıklardan kurtulanlara egzersiz, </a:t>
            </a:r>
            <a:r>
              <a:rPr lang="tr-TR" dirty="0" err="1">
                <a:solidFill>
                  <a:srgbClr val="C00000"/>
                </a:solidFill>
                <a:latin typeface="Bookman Old Style" panose="02050604050505020204" pitchFamily="18" charset="0"/>
              </a:rPr>
              <a:t>mobilizasyon</a:t>
            </a:r>
            <a:r>
              <a:rPr lang="tr-TR" dirty="0">
                <a:solidFill>
                  <a:srgbClr val="C00000"/>
                </a:solidFill>
                <a:latin typeface="Bookman Old Style" panose="02050604050505020204" pitchFamily="18" charset="0"/>
              </a:rPr>
              <a:t> ve rehabilitasyon müdahalelerinin sağlanmasında rol oynayacaktır.</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347391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35688"/>
            <a:ext cx="10515600" cy="1325563"/>
          </a:xfrm>
        </p:spPr>
        <p:txBody>
          <a:bodyPr>
            <a:normAutofit fontScale="90000"/>
          </a:bodyPr>
          <a:lstStyle/>
          <a:p>
            <a:r>
              <a:rPr lang="tr-TR" sz="3100" b="1" dirty="0" smtClean="0">
                <a:solidFill>
                  <a:srgbClr val="C00000"/>
                </a:solidFill>
                <a:latin typeface="Bookman Old Style" panose="02050604050505020204" pitchFamily="18" charset="0"/>
              </a:rPr>
              <a:t>KAPSAM</a:t>
            </a:r>
            <a:r>
              <a:rPr lang="tr-TR" b="1" dirty="0" smtClean="0"/>
              <a:t/>
            </a:r>
            <a:br>
              <a:rPr lang="tr-TR" b="1" dirty="0" smtClean="0"/>
            </a:br>
            <a:r>
              <a:rPr lang="tr-TR" sz="2700" dirty="0" smtClean="0">
                <a:latin typeface="Bookman Old Style" panose="02050604050505020204" pitchFamily="18" charset="0"/>
              </a:rPr>
              <a:t>Fizyoterapi </a:t>
            </a:r>
            <a:r>
              <a:rPr lang="tr-TR" sz="2700" dirty="0">
                <a:latin typeface="Bookman Old Style" panose="02050604050505020204" pitchFamily="18" charset="0"/>
              </a:rPr>
              <a:t>uygulamalarının tüm dünyada değişiklikler gösterebildiği kabul edilmektedir. Bu kılavuzdan yararlanırken, yerel şartlardaki uygulama kapsamı göz önünde bulundurulmalıdır.</a:t>
            </a:r>
            <a:r>
              <a:rPr lang="tr-TR" dirty="0">
                <a:latin typeface="Bookman Old Style" panose="02050604050505020204" pitchFamily="18" charset="0"/>
              </a:rPr>
              <a:t/>
            </a:r>
            <a:br>
              <a:rPr lang="tr-TR" dirty="0">
                <a:latin typeface="Bookman Old Style" panose="02050604050505020204" pitchFamily="18" charset="0"/>
              </a:rPr>
            </a:br>
            <a:endParaRPr lang="tr-TR" dirty="0">
              <a:latin typeface="Bookman Old Style" panose="02050604050505020204" pitchFamily="18" charset="0"/>
            </a:endParaRPr>
          </a:p>
        </p:txBody>
      </p:sp>
      <p:sp>
        <p:nvSpPr>
          <p:cNvPr id="3" name="İçerik Yer Tutucusu 2"/>
          <p:cNvSpPr>
            <a:spLocks noGrp="1"/>
          </p:cNvSpPr>
          <p:nvPr>
            <p:ph idx="1"/>
          </p:nvPr>
        </p:nvSpPr>
        <p:spPr>
          <a:xfrm>
            <a:off x="838200" y="2699657"/>
            <a:ext cx="10515600" cy="3477306"/>
          </a:xfrm>
        </p:spPr>
        <p:txBody>
          <a:bodyPr>
            <a:normAutofit lnSpcReduction="10000"/>
          </a:bodyPr>
          <a:lstStyle/>
          <a:p>
            <a:r>
              <a:rPr lang="tr-TR" dirty="0" smtClean="0"/>
              <a:t>Bu </a:t>
            </a:r>
            <a:r>
              <a:rPr lang="tr-TR" dirty="0"/>
              <a:t>belge yetişkin akut hastane ortamına odaklanmıştır.</a:t>
            </a:r>
          </a:p>
          <a:p>
            <a:r>
              <a:rPr lang="tr-TR" dirty="0"/>
              <a:t>Fizyoterapistler için öneriler aşağıda özetlenmiştir ve bu </a:t>
            </a:r>
            <a:r>
              <a:rPr lang="tr-TR" dirty="0" smtClean="0"/>
              <a:t>kılavuz </a:t>
            </a:r>
            <a:r>
              <a:rPr lang="tr-TR" dirty="0"/>
              <a:t>spesifik sağlık sorunlarına odaklanmaktadır:</a:t>
            </a:r>
          </a:p>
          <a:p>
            <a:pPr lvl="0"/>
            <a:r>
              <a:rPr lang="tr-TR" b="1" dirty="0"/>
              <a:t>BÖLÜM 1: Fizyoterapi </a:t>
            </a:r>
            <a:r>
              <a:rPr lang="tr-TR" b="1" dirty="0" err="1"/>
              <a:t>endikasyonlarını</a:t>
            </a:r>
            <a:r>
              <a:rPr lang="tr-TR" b="1" dirty="0"/>
              <a:t> belirlemek</a:t>
            </a:r>
            <a:r>
              <a:rPr lang="tr-TR" dirty="0"/>
              <a:t> için tarama dahil </a:t>
            </a:r>
            <a:r>
              <a:rPr lang="tr-TR" b="1" dirty="0"/>
              <a:t>işgücü planlaması ve hazırlanması.</a:t>
            </a:r>
          </a:p>
          <a:p>
            <a:pPr lvl="0"/>
            <a:r>
              <a:rPr lang="tr-TR" b="1" dirty="0"/>
              <a:t>BÖLÜM 2: Hem solunum hem de </a:t>
            </a:r>
            <a:r>
              <a:rPr lang="tr-TR" b="1" dirty="0" err="1"/>
              <a:t>mobilizasyon</a:t>
            </a:r>
            <a:r>
              <a:rPr lang="tr-TR" b="1" dirty="0"/>
              <a:t> / rehabilitasyonun yanı sıra kişisel koruyucu ekipman gerekliliklerini içeren fizyoterapi müdahalelerinin uygulanması</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130585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solidFill>
                  <a:srgbClr val="C00000"/>
                </a:solidFill>
                <a:latin typeface="Bookman Old Style" panose="02050604050505020204" pitchFamily="18" charset="0"/>
              </a:rPr>
              <a:t>KILAVUZ METODOLOJİSİ VE KONSENSUS </a:t>
            </a:r>
            <a:r>
              <a:rPr lang="tr-TR" sz="2400" b="1" dirty="0" smtClean="0">
                <a:solidFill>
                  <a:srgbClr val="C00000"/>
                </a:solidFill>
                <a:latin typeface="Bookman Old Style" panose="02050604050505020204" pitchFamily="18" charset="0"/>
              </a:rPr>
              <a:t>YAKLAŞIM</a:t>
            </a:r>
            <a:endParaRPr lang="tr-TR" sz="24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fontScale="92500" lnSpcReduction="20000"/>
          </a:bodyPr>
          <a:lstStyle/>
          <a:p>
            <a:r>
              <a:rPr lang="tr-TR" dirty="0" smtClean="0"/>
              <a:t>Bir </a:t>
            </a:r>
            <a:r>
              <a:rPr lang="tr-TR" dirty="0"/>
              <a:t>grup uluslararası </a:t>
            </a:r>
            <a:r>
              <a:rPr lang="tr-TR" dirty="0" err="1"/>
              <a:t>kardiyovasküler</a:t>
            </a:r>
            <a:r>
              <a:rPr lang="tr-TR" dirty="0"/>
              <a:t> fizyoterapi uzmanı, COVID-19'un fizyoterapi yönetimi için hızlı bir klinik uygulama kılavuzu hazırlamak için bir araya geldi. </a:t>
            </a:r>
            <a:endParaRPr lang="tr-TR" dirty="0" smtClean="0"/>
          </a:p>
          <a:p>
            <a:r>
              <a:rPr lang="tr-TR" dirty="0" smtClean="0"/>
              <a:t>Rehber </a:t>
            </a:r>
            <a:r>
              <a:rPr lang="tr-TR" dirty="0"/>
              <a:t>grubumuz başlangıçta COVID-19 ile ilgili dünya çapında acil bakım fizyoterapi rehberliğine olan acil ihtiyacı tartışmak üzere </a:t>
            </a:r>
            <a:r>
              <a:rPr lang="tr-TR" b="1" dirty="0">
                <a:solidFill>
                  <a:srgbClr val="C00000"/>
                </a:solidFill>
              </a:rPr>
              <a:t>20 Mart 2020 Cuma günü saat 10.00 (Avustralya Doğu Standart Saati)’da </a:t>
            </a:r>
            <a:r>
              <a:rPr lang="tr-TR" b="1" dirty="0" smtClean="0">
                <a:solidFill>
                  <a:srgbClr val="C00000"/>
                </a:solidFill>
              </a:rPr>
              <a:t>toplandı.</a:t>
            </a:r>
          </a:p>
          <a:p>
            <a:r>
              <a:rPr lang="tr-TR" dirty="0" smtClean="0"/>
              <a:t>Akut </a:t>
            </a:r>
            <a:r>
              <a:rPr lang="tr-TR" dirty="0"/>
              <a:t>bakım ortamlarında fizyoterapistler </a:t>
            </a:r>
            <a:r>
              <a:rPr lang="tr-TR" b="1" dirty="0"/>
              <a:t>için özel kılavuz geliştirme çabalarımıza hızla öncelik verdik. </a:t>
            </a:r>
            <a:endParaRPr lang="tr-TR" b="1" dirty="0" smtClean="0"/>
          </a:p>
          <a:p>
            <a:r>
              <a:rPr lang="tr-TR" b="1" dirty="0" smtClean="0">
                <a:solidFill>
                  <a:srgbClr val="C00000"/>
                </a:solidFill>
              </a:rPr>
              <a:t>AGREE </a:t>
            </a:r>
            <a:r>
              <a:rPr lang="tr-TR" b="1" dirty="0">
                <a:solidFill>
                  <a:srgbClr val="C00000"/>
                </a:solidFill>
              </a:rPr>
              <a:t>II çerçevesi [15], pragmatik ancak şeffaf raporlama gerektiren çalışmalarımızın uygunluğunu kabul ederek gelişimimize rehberlik etmek için </a:t>
            </a:r>
            <a:r>
              <a:rPr lang="tr-TR" b="1" dirty="0" smtClean="0">
                <a:solidFill>
                  <a:srgbClr val="C00000"/>
                </a:solidFill>
              </a:rPr>
              <a:t>kullanıldı. </a:t>
            </a:r>
          </a:p>
          <a:p>
            <a:r>
              <a:rPr lang="tr-TR" dirty="0" smtClean="0"/>
              <a:t>Önerilerimiz </a:t>
            </a:r>
            <a:r>
              <a:rPr lang="tr-TR" dirty="0"/>
              <a:t>ve karar alma süreçlerimiz için </a:t>
            </a:r>
            <a:r>
              <a:rPr lang="tr-TR" b="1" dirty="0"/>
              <a:t>GRADE </a:t>
            </a:r>
            <a:r>
              <a:rPr lang="tr-TR" b="1" dirty="0" err="1"/>
              <a:t>Adolopment</a:t>
            </a:r>
            <a:r>
              <a:rPr lang="tr-TR" b="1" dirty="0"/>
              <a:t> </a:t>
            </a:r>
            <a:r>
              <a:rPr lang="tr-TR" b="1" dirty="0" err="1"/>
              <a:t>Process</a:t>
            </a:r>
            <a:r>
              <a:rPr lang="tr-TR" b="1" dirty="0"/>
              <a:t> </a:t>
            </a:r>
            <a:r>
              <a:rPr lang="tr-TR" dirty="0"/>
              <a:t>[16] ve Karar için Kanıt çerçevesinden [17] sonra yönetimimizi modelledik. </a:t>
            </a:r>
            <a:endParaRPr lang="tr-TR" dirty="0" smtClean="0"/>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69501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YBÜ </a:t>
            </a:r>
            <a:r>
              <a:rPr lang="tr-TR" dirty="0" err="1" smtClean="0"/>
              <a:t>nde</a:t>
            </a:r>
            <a:r>
              <a:rPr lang="tr-TR" dirty="0" smtClean="0"/>
              <a:t> ve tüm akut </a:t>
            </a:r>
            <a:r>
              <a:rPr lang="tr-TR" dirty="0" err="1" smtClean="0"/>
              <a:t>inpatient</a:t>
            </a:r>
            <a:r>
              <a:rPr lang="tr-TR" dirty="0" smtClean="0"/>
              <a:t> fizyoterapi uygulamaları, </a:t>
            </a:r>
            <a:r>
              <a:rPr lang="tr-TR" dirty="0"/>
              <a:t>yoğun bakım ünitesindeki </a:t>
            </a:r>
            <a:r>
              <a:rPr lang="tr-TR" dirty="0" smtClean="0"/>
              <a:t>diğer rehabilitasyon müdahalelerimiz, tüm fizyoterapi başvurularına </a:t>
            </a:r>
            <a:r>
              <a:rPr lang="tr-TR" dirty="0"/>
              <a:t>ilişkin </a:t>
            </a:r>
            <a:r>
              <a:rPr lang="tr-TR" dirty="0" smtClean="0"/>
              <a:t>tecrübelerimiz;</a:t>
            </a:r>
            <a:endParaRPr lang="tr-TR" dirty="0"/>
          </a:p>
          <a:p>
            <a:r>
              <a:rPr lang="tr-TR" dirty="0" smtClean="0"/>
              <a:t>Fizyoterapi </a:t>
            </a:r>
            <a:r>
              <a:rPr lang="tr-TR" dirty="0"/>
              <a:t>yönetimi (PT, IB, RG, AJ, RM, </a:t>
            </a:r>
            <a:r>
              <a:rPr lang="tr-TR" dirty="0" err="1"/>
              <a:t>ShP</a:t>
            </a:r>
            <a:r>
              <a:rPr lang="tr-TR" dirty="0"/>
              <a:t>), </a:t>
            </a:r>
            <a:endParaRPr lang="tr-TR" dirty="0" smtClean="0"/>
          </a:p>
          <a:p>
            <a:r>
              <a:rPr lang="tr-TR" dirty="0" smtClean="0"/>
              <a:t>Sistematik </a:t>
            </a:r>
            <a:r>
              <a:rPr lang="tr-TR" dirty="0" err="1" smtClean="0"/>
              <a:t>review’lar</a:t>
            </a:r>
            <a:r>
              <a:rPr lang="tr-TR" dirty="0" smtClean="0"/>
              <a:t>(PT</a:t>
            </a:r>
            <a:r>
              <a:rPr lang="tr-TR" dirty="0"/>
              <a:t>, CB, CG, RG, CH, MK, SP, </a:t>
            </a:r>
            <a:r>
              <a:rPr lang="tr-TR" dirty="0" err="1"/>
              <a:t>ShP</a:t>
            </a:r>
            <a:r>
              <a:rPr lang="tr-TR" dirty="0"/>
              <a:t>, LV), </a:t>
            </a:r>
            <a:endParaRPr lang="tr-TR" dirty="0" smtClean="0"/>
          </a:p>
          <a:p>
            <a:r>
              <a:rPr lang="tr-TR" dirty="0" err="1" smtClean="0"/>
              <a:t>Guideline</a:t>
            </a:r>
            <a:r>
              <a:rPr lang="tr-TR" dirty="0" smtClean="0"/>
              <a:t> metodolojisi </a:t>
            </a:r>
            <a:r>
              <a:rPr lang="tr-TR" dirty="0"/>
              <a:t>(PT, IB, RG, CH, MK, RM, </a:t>
            </a:r>
            <a:r>
              <a:rPr lang="tr-TR" dirty="0" err="1"/>
              <a:t>ShP</a:t>
            </a:r>
            <a:r>
              <a:rPr lang="tr-TR" dirty="0"/>
              <a:t>, LV) </a:t>
            </a:r>
            <a:r>
              <a:rPr lang="tr-TR" dirty="0" smtClean="0"/>
              <a:t>ve</a:t>
            </a:r>
          </a:p>
          <a:p>
            <a:r>
              <a:rPr lang="tr-TR" dirty="0" smtClean="0"/>
              <a:t>Epidemiyoloji </a:t>
            </a:r>
            <a:r>
              <a:rPr lang="tr-TR" dirty="0"/>
              <a:t>(CH, MK</a:t>
            </a:r>
            <a:r>
              <a:rPr lang="tr-TR" dirty="0" smtClean="0"/>
              <a:t>) konu başlıkları ele alındı, incelendi.</a:t>
            </a:r>
          </a:p>
          <a:p>
            <a:pPr marL="0" indent="0">
              <a:buNone/>
            </a:pPr>
            <a:endParaRPr lang="tr-TR" dirty="0" smtClean="0"/>
          </a:p>
          <a:p>
            <a:pPr marL="0" indent="0">
              <a:buNone/>
            </a:pPr>
            <a:r>
              <a:rPr lang="tr-TR" dirty="0" smtClean="0"/>
              <a:t>Dünya </a:t>
            </a:r>
            <a:r>
              <a:rPr lang="tr-TR" dirty="0"/>
              <a:t>Sağlık Örgütü (WHO) formunu kullanarak tüm çıkar çatışmalarını belgeledik.</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192981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Kişisel </a:t>
            </a:r>
            <a:r>
              <a:rPr lang="tr-TR" dirty="0"/>
              <a:t>dosyalar aracılığıyla, uluslararası ajanslardan (yani DSÖ), yoğun bakım profesyonel topluluklarından veya gruplarından (örneğin, Avustralya ve Yeni Zelanda Yoğun Bakım Derneği, Yoğun Bakım Tıbbı Derneği / Avrupa Yoğun Bakım Tıbbı Derneği) veya fizyoterapist profesyonel topluluklarından </a:t>
            </a:r>
            <a:r>
              <a:rPr lang="tr-TR" dirty="0" smtClean="0"/>
              <a:t>bir </a:t>
            </a:r>
            <a:r>
              <a:rPr lang="tr-TR" dirty="0"/>
              <a:t>web araması  yapıldı. </a:t>
            </a:r>
            <a:endParaRPr lang="tr-TR" dirty="0" smtClean="0"/>
          </a:p>
          <a:p>
            <a:pPr lvl="1"/>
            <a:r>
              <a:rPr lang="tr-TR" dirty="0" smtClean="0"/>
              <a:t>21 </a:t>
            </a:r>
            <a:r>
              <a:rPr lang="tr-TR" dirty="0"/>
              <a:t>Mart 2020'ye kadar olan kritik hastaların COVID-19 yönetimi için son zamanlarda geliştirilen yönergeleri belirledik. </a:t>
            </a:r>
            <a:endParaRPr lang="tr-TR" dirty="0" smtClean="0"/>
          </a:p>
          <a:p>
            <a:pPr lvl="1"/>
            <a:r>
              <a:rPr lang="tr-TR" dirty="0" smtClean="0"/>
              <a:t>Bu </a:t>
            </a:r>
            <a:r>
              <a:rPr lang="tr-TR" dirty="0"/>
              <a:t>kılavuz ilkeler, kılavuz yazarlık grubunun uzman görüşü ile birlikte geliştirilen </a:t>
            </a:r>
            <a:r>
              <a:rPr lang="tr-TR" dirty="0" err="1"/>
              <a:t>konsensus</a:t>
            </a:r>
            <a:r>
              <a:rPr lang="tr-TR" dirty="0"/>
              <a:t> kılavuzunu </a:t>
            </a:r>
            <a:r>
              <a:rPr lang="tr-TR" dirty="0" smtClean="0"/>
              <a:t>oluşturmak </a:t>
            </a:r>
            <a:r>
              <a:rPr lang="tr-TR" dirty="0"/>
              <a:t>için kullanılmıştır.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056932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Rehberliğimizin zamana duyarlı yapısı göz önüne alınarak bir konsensüs kılavuzu geliştirmeye karar verdik. </a:t>
            </a:r>
            <a:endParaRPr lang="tr-TR" dirty="0" smtClean="0"/>
          </a:p>
          <a:p>
            <a:r>
              <a:rPr lang="tr-TR" dirty="0" smtClean="0"/>
              <a:t>Bir </a:t>
            </a:r>
            <a:r>
              <a:rPr lang="tr-TR" dirty="0"/>
              <a:t>öneri için ≥% 70 anlaşmaya ihtiyacımız olduğunu kabul ettik. </a:t>
            </a:r>
            <a:endParaRPr lang="tr-TR" dirty="0" smtClean="0"/>
          </a:p>
          <a:p>
            <a:r>
              <a:rPr lang="tr-TR" dirty="0" smtClean="0"/>
              <a:t>20 </a:t>
            </a:r>
            <a:r>
              <a:rPr lang="tr-TR" dirty="0"/>
              <a:t>Mart 2020 Cuma günü baş yazar (PT) taslak önerileri tüm kılavuz heyet üyelerine dağıttı. </a:t>
            </a:r>
            <a:endParaRPr lang="tr-TR" dirty="0" smtClean="0"/>
          </a:p>
          <a:p>
            <a:r>
              <a:rPr lang="tr-TR" dirty="0" smtClean="0"/>
              <a:t>Tüm </a:t>
            </a:r>
            <a:r>
              <a:rPr lang="tr-TR" dirty="0"/>
              <a:t>kılavuz heyet üyeleri bağımsız olarak baş yazara yorumlar gönderdi. </a:t>
            </a:r>
            <a:endParaRPr lang="tr-TR" dirty="0" smtClean="0"/>
          </a:p>
          <a:p>
            <a:r>
              <a:rPr lang="tr-TR" dirty="0" smtClean="0"/>
              <a:t>Baş </a:t>
            </a:r>
            <a:r>
              <a:rPr lang="tr-TR" dirty="0"/>
              <a:t>yazar (PT) daha fazla irdelemek için bütün yorumları topladı. Tüm kılavuz önerilerini 22 Mart 2020 Pazar günü sabah saat 10.00'da (Avustralya Doğu Standart Saati) telekonferans yoluyla tartıştık. </a:t>
            </a:r>
          </a:p>
          <a:p>
            <a:r>
              <a:rPr lang="tr-TR" dirty="0"/>
              <a:t>Kılavuz sürecine 14 kişi katıldı. </a:t>
            </a:r>
            <a:endParaRPr lang="tr-TR" dirty="0" smtClean="0"/>
          </a:p>
          <a:p>
            <a:r>
              <a:rPr lang="tr-TR" dirty="0" smtClean="0"/>
              <a:t>67 </a:t>
            </a:r>
            <a:r>
              <a:rPr lang="tr-TR" dirty="0"/>
              <a:t>öneri geliştirdik. </a:t>
            </a:r>
            <a:endParaRPr lang="tr-TR" dirty="0" smtClean="0"/>
          </a:p>
          <a:p>
            <a:r>
              <a:rPr lang="tr-TR" dirty="0" smtClean="0"/>
              <a:t>Tüm </a:t>
            </a:r>
            <a:r>
              <a:rPr lang="tr-TR" dirty="0"/>
              <a:t>maddeler için &gt;% 70 fikir birliği sağlandı. </a:t>
            </a:r>
            <a:endParaRPr lang="tr-TR" dirty="0" smtClean="0"/>
          </a:p>
          <a:p>
            <a:r>
              <a:rPr lang="tr-TR" dirty="0" smtClean="0"/>
              <a:t>Görüşmede </a:t>
            </a:r>
            <a:r>
              <a:rPr lang="tr-TR" dirty="0"/>
              <a:t>odak noktası, ifadelerin daha açık ifade edilmesi ve/veya üst üste gelen öğelerin azaltılmasıydı. </a:t>
            </a:r>
            <a:endParaRPr lang="tr-TR" dirty="0" smtClean="0"/>
          </a:p>
          <a:p>
            <a:r>
              <a:rPr lang="tr-TR" dirty="0" smtClean="0"/>
              <a:t>Kılavuzumuz </a:t>
            </a:r>
            <a:r>
              <a:rPr lang="tr-TR" dirty="0"/>
              <a:t>için fizyoterapi toplulukları, fizyoterapi profesyonel grupları ve </a:t>
            </a:r>
            <a:r>
              <a:rPr lang="tr-TR" dirty="0" err="1" smtClean="0"/>
              <a:t>WCPT‘den</a:t>
            </a:r>
            <a:r>
              <a:rPr lang="tr-TR" dirty="0" smtClean="0"/>
              <a:t> </a:t>
            </a:r>
            <a:r>
              <a:rPr lang="tr-TR" dirty="0"/>
              <a:t>destek istedik. </a:t>
            </a:r>
            <a:endParaRPr lang="tr-TR" dirty="0" smtClean="0"/>
          </a:p>
          <a:p>
            <a:r>
              <a:rPr lang="tr-TR" dirty="0" smtClean="0"/>
              <a:t>Kılavuzumuzu </a:t>
            </a:r>
            <a:r>
              <a:rPr lang="tr-TR" dirty="0"/>
              <a:t>23 Mart 2020 günü saat 12: 00'de (Avustralya Doğu Standart Saati) 24 saat içinde destek talep ederek bu gruplara dağıttık. </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436075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latin typeface="Bookman Old Style" panose="02050604050505020204" pitchFamily="18" charset="0"/>
              </a:rPr>
              <a:t>Kılavuzun </a:t>
            </a:r>
            <a:r>
              <a:rPr lang="tr-TR" sz="2800" b="1" dirty="0" smtClean="0">
                <a:solidFill>
                  <a:srgbClr val="C00000"/>
                </a:solidFill>
                <a:latin typeface="Bookman Old Style" panose="02050604050505020204" pitchFamily="18" charset="0"/>
              </a:rPr>
              <a:t>Güçlü </a:t>
            </a:r>
            <a:r>
              <a:rPr lang="tr-TR" sz="2800" b="1" dirty="0">
                <a:solidFill>
                  <a:srgbClr val="C00000"/>
                </a:solidFill>
                <a:latin typeface="Bookman Old Style" panose="02050604050505020204" pitchFamily="18" charset="0"/>
              </a:rPr>
              <a:t>Yanları</a:t>
            </a:r>
            <a:endParaRPr lang="tr-TR" sz="28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fontScale="85000" lnSpcReduction="20000"/>
          </a:bodyPr>
          <a:lstStyle/>
          <a:p>
            <a:r>
              <a:rPr lang="tr-TR" dirty="0" smtClean="0"/>
              <a:t>Kılavuzumuzun </a:t>
            </a:r>
            <a:r>
              <a:rPr lang="tr-TR" dirty="0"/>
              <a:t>bir kaç güçlü yönü vardır. </a:t>
            </a:r>
            <a:endParaRPr lang="tr-TR" dirty="0" smtClean="0"/>
          </a:p>
          <a:p>
            <a:r>
              <a:rPr lang="tr-TR" dirty="0" smtClean="0"/>
              <a:t>Dünya </a:t>
            </a:r>
            <a:r>
              <a:rPr lang="tr-TR" dirty="0"/>
              <a:t>çapında akut bakım fizyoterapistleri için acil klinik rehberlik ihtiyacına cevap veriyoruz. </a:t>
            </a:r>
            <a:endParaRPr lang="tr-TR" dirty="0" smtClean="0"/>
          </a:p>
          <a:p>
            <a:r>
              <a:rPr lang="tr-TR" dirty="0" smtClean="0"/>
              <a:t>Rehberliğimizi</a:t>
            </a:r>
            <a:r>
              <a:rPr lang="tr-TR" dirty="0"/>
              <a:t>, son derece saygı duyulan kuruluşlardan, ulusal fizyoterapi kuruluşlarından ve hakemli çalışmalardan elde edilen COVID-19 klinik uygulama kılavuzlarına dayandırır ve kanıt kaynaklarımızı şeffaf bir şekilde rapor ederiz. </a:t>
            </a:r>
            <a:endParaRPr lang="tr-TR" dirty="0" smtClean="0"/>
          </a:p>
          <a:p>
            <a:r>
              <a:rPr lang="tr-TR" dirty="0" smtClean="0"/>
              <a:t>Yoğun </a:t>
            </a:r>
            <a:r>
              <a:rPr lang="tr-TR" dirty="0"/>
              <a:t>bakımda ve koğuşlarda kapsamlı klinik deneyime sahip uluslararası bir fizyoterapist grubunu temsil ediyoruz. </a:t>
            </a:r>
            <a:endParaRPr lang="tr-TR" dirty="0" smtClean="0"/>
          </a:p>
          <a:p>
            <a:r>
              <a:rPr lang="tr-TR" dirty="0" smtClean="0"/>
              <a:t>Ayrıca</a:t>
            </a:r>
            <a:r>
              <a:rPr lang="tr-TR" u="sng" dirty="0"/>
              <a:t>, titiz</a:t>
            </a:r>
            <a:r>
              <a:rPr lang="tr-TR" dirty="0"/>
              <a:t> sistematik incelemelerin, klinik çalışmaların (</a:t>
            </a:r>
            <a:r>
              <a:rPr lang="tr-TR" dirty="0" err="1"/>
              <a:t>prospektif</a:t>
            </a:r>
            <a:r>
              <a:rPr lang="tr-TR" dirty="0"/>
              <a:t> </a:t>
            </a:r>
            <a:r>
              <a:rPr lang="tr-TR" dirty="0" err="1"/>
              <a:t>kohort</a:t>
            </a:r>
            <a:r>
              <a:rPr lang="tr-TR" dirty="0"/>
              <a:t> çalışmaları ve uluslararası çok merkezli çalışmalar dahil) ve klinik uygulama kılavuzlarının liderliği, yönetimi ve icra edilmesi konusunda deneyime sahip akademik fizyoterapistleriz. </a:t>
            </a:r>
            <a:endParaRPr lang="tr-TR" dirty="0" smtClean="0"/>
          </a:p>
          <a:p>
            <a:r>
              <a:rPr lang="tr-TR" dirty="0" smtClean="0"/>
              <a:t>Uluslararası </a:t>
            </a:r>
            <a:r>
              <a:rPr lang="tr-TR" dirty="0"/>
              <a:t>fizyoterapi organizasyonlarından destek almak istedik.</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4283632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latin typeface="Bookman Old Style" panose="02050604050505020204" pitchFamily="18" charset="0"/>
              </a:rPr>
              <a:t>Kılavuzun </a:t>
            </a:r>
            <a:r>
              <a:rPr lang="tr-TR" sz="2800" b="1" dirty="0" err="1">
                <a:solidFill>
                  <a:srgbClr val="C00000"/>
                </a:solidFill>
                <a:latin typeface="Bookman Old Style" panose="02050604050505020204" pitchFamily="18" charset="0"/>
              </a:rPr>
              <a:t>Limitasyonları</a:t>
            </a:r>
            <a:endParaRPr lang="tr-TR" sz="28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fontScale="92500"/>
          </a:bodyPr>
          <a:lstStyle/>
          <a:p>
            <a:r>
              <a:rPr lang="tr-TR" dirty="0" smtClean="0"/>
              <a:t>Kılavuzumuz </a:t>
            </a:r>
            <a:r>
              <a:rPr lang="tr-TR" dirty="0"/>
              <a:t>aynı zamanda bazı </a:t>
            </a:r>
            <a:r>
              <a:rPr lang="tr-TR" dirty="0" err="1"/>
              <a:t>limitasyonlara</a:t>
            </a:r>
            <a:r>
              <a:rPr lang="tr-TR" dirty="0"/>
              <a:t> sahiptir. </a:t>
            </a:r>
            <a:endParaRPr lang="tr-TR" dirty="0" smtClean="0"/>
          </a:p>
          <a:p>
            <a:r>
              <a:rPr lang="tr-TR" dirty="0" smtClean="0"/>
              <a:t>COVID-19'un </a:t>
            </a:r>
            <a:r>
              <a:rPr lang="tr-TR" dirty="0"/>
              <a:t>tanımlanmasındaki yenilik göz önüne alındığında, bu hastalığın doğal geçmişi hakkında daha fazla bilgi edindikçe klinik rehberlik değişebilir. </a:t>
            </a:r>
            <a:endParaRPr lang="tr-TR" dirty="0" smtClean="0"/>
          </a:p>
          <a:p>
            <a:r>
              <a:rPr lang="tr-TR" dirty="0" smtClean="0"/>
              <a:t>Kritik </a:t>
            </a:r>
            <a:r>
              <a:rPr lang="tr-TR" dirty="0"/>
              <a:t>hastaların güncel yönetimi için en iyi kanıtlara ve kritik hastalık mağdurlarından sağ kalanların uzun dönem sonuçlarına dayanarak tavsiyelerde bulunmaya çalıştık. </a:t>
            </a:r>
            <a:endParaRPr lang="tr-TR" dirty="0" smtClean="0"/>
          </a:p>
          <a:p>
            <a:r>
              <a:rPr lang="tr-TR" dirty="0" smtClean="0"/>
              <a:t>Kılavuz </a:t>
            </a:r>
            <a:r>
              <a:rPr lang="tr-TR" dirty="0"/>
              <a:t>geliştirme grubumuza bir hasta dahil etmedik. </a:t>
            </a:r>
            <a:endParaRPr lang="tr-TR" dirty="0" smtClean="0"/>
          </a:p>
          <a:p>
            <a:r>
              <a:rPr lang="tr-TR" dirty="0" smtClean="0"/>
              <a:t>Kılavuzumuz </a:t>
            </a:r>
            <a:r>
              <a:rPr lang="tr-TR" dirty="0"/>
              <a:t>akut bakım ortamındaki fizyoterapi müdahaleleri için geçerli olmakla birlikte, hayatta kalanların daha uzun süreli takibine ihtiyaç vardır.</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538374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8240"/>
            <a:ext cx="5553891" cy="5018723"/>
          </a:xfrm>
        </p:spPr>
        <p:txBody>
          <a:bodyPr>
            <a:normAutofit/>
          </a:bodyPr>
          <a:lstStyle/>
          <a:p>
            <a:pPr marL="0" indent="0">
              <a:buNone/>
            </a:pPr>
            <a:r>
              <a:rPr lang="tr-TR" sz="2000" i="1" dirty="0">
                <a:solidFill>
                  <a:srgbClr val="C00000"/>
                </a:solidFill>
              </a:rPr>
              <a:t>Thomas P, </a:t>
            </a:r>
            <a:r>
              <a:rPr lang="tr-TR" sz="2000" i="1" dirty="0" err="1">
                <a:solidFill>
                  <a:srgbClr val="C00000"/>
                </a:solidFill>
              </a:rPr>
              <a:t>Baldwin</a:t>
            </a:r>
            <a:r>
              <a:rPr lang="tr-TR" sz="2000" i="1" dirty="0">
                <a:solidFill>
                  <a:srgbClr val="C00000"/>
                </a:solidFill>
              </a:rPr>
              <a:t> C, </a:t>
            </a:r>
            <a:r>
              <a:rPr lang="tr-TR" sz="2000" i="1" dirty="0" err="1">
                <a:solidFill>
                  <a:srgbClr val="C00000"/>
                </a:solidFill>
              </a:rPr>
              <a:t>Bissett</a:t>
            </a:r>
            <a:r>
              <a:rPr lang="tr-TR" sz="2000" i="1" dirty="0">
                <a:solidFill>
                  <a:srgbClr val="C00000"/>
                </a:solidFill>
              </a:rPr>
              <a:t> B, </a:t>
            </a:r>
            <a:r>
              <a:rPr lang="tr-TR" sz="2000" i="1" dirty="0" err="1">
                <a:solidFill>
                  <a:srgbClr val="C00000"/>
                </a:solidFill>
              </a:rPr>
              <a:t>Boden</a:t>
            </a:r>
            <a:r>
              <a:rPr lang="tr-TR" sz="2000" i="1" dirty="0">
                <a:solidFill>
                  <a:srgbClr val="C00000"/>
                </a:solidFill>
              </a:rPr>
              <a:t> I, </a:t>
            </a:r>
            <a:r>
              <a:rPr lang="tr-TR" sz="2000" i="1" dirty="0" err="1">
                <a:solidFill>
                  <a:srgbClr val="C00000"/>
                </a:solidFill>
              </a:rPr>
              <a:t>Gosselink</a:t>
            </a:r>
            <a:r>
              <a:rPr lang="tr-TR" sz="2000" i="1" dirty="0">
                <a:solidFill>
                  <a:srgbClr val="C00000"/>
                </a:solidFill>
              </a:rPr>
              <a:t> R, </a:t>
            </a:r>
            <a:r>
              <a:rPr lang="tr-TR" sz="2000" i="1" dirty="0" err="1">
                <a:solidFill>
                  <a:srgbClr val="C00000"/>
                </a:solidFill>
              </a:rPr>
              <a:t>Granger</a:t>
            </a:r>
            <a:r>
              <a:rPr lang="tr-TR" sz="2000" i="1" dirty="0">
                <a:solidFill>
                  <a:srgbClr val="C00000"/>
                </a:solidFill>
              </a:rPr>
              <a:t> CL, </a:t>
            </a:r>
            <a:r>
              <a:rPr lang="tr-TR" sz="2000" i="1" dirty="0" err="1">
                <a:solidFill>
                  <a:srgbClr val="C00000"/>
                </a:solidFill>
              </a:rPr>
              <a:t>Hodgson</a:t>
            </a:r>
            <a:r>
              <a:rPr lang="tr-TR" sz="2000" i="1" dirty="0">
                <a:solidFill>
                  <a:srgbClr val="C00000"/>
                </a:solidFill>
              </a:rPr>
              <a:t> CL, </a:t>
            </a:r>
            <a:r>
              <a:rPr lang="tr-TR" sz="2000" i="1" dirty="0" err="1">
                <a:solidFill>
                  <a:srgbClr val="C00000"/>
                </a:solidFill>
              </a:rPr>
              <a:t>Jones</a:t>
            </a:r>
            <a:r>
              <a:rPr lang="tr-TR" sz="2000" i="1" dirty="0">
                <a:solidFill>
                  <a:srgbClr val="C00000"/>
                </a:solidFill>
              </a:rPr>
              <a:t> AYM, </a:t>
            </a:r>
            <a:r>
              <a:rPr lang="tr-TR" sz="2000" i="1" dirty="0" err="1">
                <a:solidFill>
                  <a:srgbClr val="C00000"/>
                </a:solidFill>
              </a:rPr>
              <a:t>Kho</a:t>
            </a:r>
            <a:r>
              <a:rPr lang="tr-TR" sz="2000" i="1" dirty="0">
                <a:solidFill>
                  <a:srgbClr val="C00000"/>
                </a:solidFill>
              </a:rPr>
              <a:t> ME, </a:t>
            </a:r>
            <a:r>
              <a:rPr lang="tr-TR" sz="2000" i="1" dirty="0" err="1">
                <a:solidFill>
                  <a:srgbClr val="C00000"/>
                </a:solidFill>
              </a:rPr>
              <a:t>Moses</a:t>
            </a:r>
            <a:r>
              <a:rPr lang="tr-TR" sz="2000" i="1" dirty="0">
                <a:solidFill>
                  <a:srgbClr val="C00000"/>
                </a:solidFill>
              </a:rPr>
              <a:t> R, </a:t>
            </a:r>
            <a:r>
              <a:rPr lang="tr-TR" sz="2000" i="1" dirty="0" err="1">
                <a:solidFill>
                  <a:srgbClr val="C00000"/>
                </a:solidFill>
              </a:rPr>
              <a:t>Ntoumenopoulos</a:t>
            </a:r>
            <a:r>
              <a:rPr lang="tr-TR" sz="2000" i="1" dirty="0">
                <a:solidFill>
                  <a:srgbClr val="C00000"/>
                </a:solidFill>
              </a:rPr>
              <a:t> G , </a:t>
            </a:r>
            <a:r>
              <a:rPr lang="tr-TR" sz="2000" i="1" dirty="0" err="1">
                <a:solidFill>
                  <a:srgbClr val="C00000"/>
                </a:solidFill>
              </a:rPr>
              <a:t>Parry</a:t>
            </a:r>
            <a:r>
              <a:rPr lang="tr-TR" sz="2000" i="1" dirty="0">
                <a:solidFill>
                  <a:srgbClr val="C00000"/>
                </a:solidFill>
              </a:rPr>
              <a:t> SM, </a:t>
            </a:r>
            <a:r>
              <a:rPr lang="tr-TR" sz="2000" i="1" dirty="0" err="1">
                <a:solidFill>
                  <a:srgbClr val="C00000"/>
                </a:solidFill>
              </a:rPr>
              <a:t>Patman</a:t>
            </a:r>
            <a:r>
              <a:rPr lang="tr-TR" sz="2000" i="1" dirty="0">
                <a:solidFill>
                  <a:srgbClr val="C00000"/>
                </a:solidFill>
              </a:rPr>
              <a:t> S, </a:t>
            </a:r>
            <a:r>
              <a:rPr lang="tr-TR" sz="2000" i="1" dirty="0" err="1">
                <a:solidFill>
                  <a:srgbClr val="C00000"/>
                </a:solidFill>
              </a:rPr>
              <a:t>van</a:t>
            </a:r>
            <a:r>
              <a:rPr lang="tr-TR" sz="2000" i="1" dirty="0">
                <a:solidFill>
                  <a:srgbClr val="C00000"/>
                </a:solidFill>
              </a:rPr>
              <a:t> der Lee L (2020): </a:t>
            </a:r>
            <a:endParaRPr lang="tr-TR" sz="2000" i="1" dirty="0" smtClean="0">
              <a:solidFill>
                <a:srgbClr val="C00000"/>
              </a:solidFill>
            </a:endParaRPr>
          </a:p>
          <a:p>
            <a:pPr marL="0" indent="0">
              <a:buNone/>
            </a:pPr>
            <a:r>
              <a:rPr lang="en-US" sz="2000" b="1" dirty="0" smtClean="0">
                <a:solidFill>
                  <a:srgbClr val="C00000"/>
                </a:solidFill>
              </a:rPr>
              <a:t>Physiotherapy </a:t>
            </a:r>
            <a:r>
              <a:rPr lang="en-US" sz="2000" b="1" dirty="0">
                <a:solidFill>
                  <a:srgbClr val="C00000"/>
                </a:solidFill>
              </a:rPr>
              <a:t>Management for COVID-19 in the Acute Hospital Setting: </a:t>
            </a:r>
            <a:r>
              <a:rPr lang="tr-TR" sz="2000" b="1" dirty="0" err="1" smtClean="0">
                <a:solidFill>
                  <a:srgbClr val="C00000"/>
                </a:solidFill>
              </a:rPr>
              <a:t>Recommendations</a:t>
            </a:r>
            <a:r>
              <a:rPr lang="tr-TR" sz="2000" b="1" dirty="0" smtClean="0">
                <a:solidFill>
                  <a:srgbClr val="C00000"/>
                </a:solidFill>
              </a:rPr>
              <a:t> </a:t>
            </a:r>
            <a:r>
              <a:rPr lang="tr-TR" sz="2000" b="1" dirty="0" err="1">
                <a:solidFill>
                  <a:srgbClr val="C00000"/>
                </a:solidFill>
              </a:rPr>
              <a:t>to</a:t>
            </a:r>
            <a:r>
              <a:rPr lang="tr-TR" sz="2000" b="1" dirty="0">
                <a:solidFill>
                  <a:srgbClr val="C00000"/>
                </a:solidFill>
              </a:rPr>
              <a:t> </a:t>
            </a:r>
            <a:r>
              <a:rPr lang="tr-TR" sz="2000" b="1" dirty="0" err="1">
                <a:solidFill>
                  <a:srgbClr val="C00000"/>
                </a:solidFill>
              </a:rPr>
              <a:t>guide</a:t>
            </a:r>
            <a:r>
              <a:rPr lang="tr-TR" sz="2000" b="1" dirty="0">
                <a:solidFill>
                  <a:srgbClr val="C00000"/>
                </a:solidFill>
              </a:rPr>
              <a:t> </a:t>
            </a:r>
            <a:r>
              <a:rPr lang="tr-TR" sz="2000" b="1" dirty="0" err="1">
                <a:solidFill>
                  <a:srgbClr val="C00000"/>
                </a:solidFill>
              </a:rPr>
              <a:t>clinical</a:t>
            </a:r>
            <a:r>
              <a:rPr lang="tr-TR" sz="2000" b="1" dirty="0">
                <a:solidFill>
                  <a:srgbClr val="C00000"/>
                </a:solidFill>
              </a:rPr>
              <a:t> </a:t>
            </a:r>
            <a:r>
              <a:rPr lang="tr-TR" sz="2000" b="1" dirty="0" err="1">
                <a:solidFill>
                  <a:srgbClr val="C00000"/>
                </a:solidFill>
              </a:rPr>
              <a:t>practice</a:t>
            </a:r>
            <a:r>
              <a:rPr lang="tr-TR" sz="2000" b="1" dirty="0">
                <a:solidFill>
                  <a:srgbClr val="C00000"/>
                </a:solidFill>
              </a:rPr>
              <a:t> </a:t>
            </a:r>
            <a:r>
              <a:rPr lang="tr-TR" sz="2000" dirty="0">
                <a:solidFill>
                  <a:srgbClr val="C00000"/>
                </a:solidFill>
              </a:rPr>
              <a:t>	</a:t>
            </a:r>
          </a:p>
          <a:p>
            <a:pPr marL="0" indent="0">
              <a:buNone/>
            </a:pPr>
            <a:endParaRPr lang="tr-TR" sz="2000" i="1" dirty="0" smtClean="0">
              <a:solidFill>
                <a:srgbClr val="C00000"/>
              </a:solidFill>
            </a:endParaRPr>
          </a:p>
          <a:p>
            <a:pPr marL="0" indent="0">
              <a:buNone/>
            </a:pPr>
            <a:r>
              <a:rPr lang="tr-TR" sz="2000" i="1" dirty="0" smtClean="0">
                <a:solidFill>
                  <a:srgbClr val="C00000"/>
                </a:solidFill>
              </a:rPr>
              <a:t>Sürüm </a:t>
            </a:r>
            <a:r>
              <a:rPr lang="tr-TR" sz="2000" i="1" dirty="0">
                <a:solidFill>
                  <a:srgbClr val="C00000"/>
                </a:solidFill>
              </a:rPr>
              <a:t>1.0, 23 Mart 2020'de yayınlandı. </a:t>
            </a:r>
            <a:endParaRPr lang="tr-TR" sz="2000" dirty="0">
              <a:solidFill>
                <a:srgbClr val="C00000"/>
              </a:solidFill>
            </a:endParaRPr>
          </a:p>
        </p:txBody>
      </p:sp>
      <p:pic>
        <p:nvPicPr>
          <p:cNvPr id="5" name="Resim 4"/>
          <p:cNvPicPr>
            <a:picLocks noChangeAspect="1"/>
          </p:cNvPicPr>
          <p:nvPr/>
        </p:nvPicPr>
        <p:blipFill>
          <a:blip r:embed="rId2"/>
          <a:stretch>
            <a:fillRect/>
          </a:stretch>
        </p:blipFill>
        <p:spPr>
          <a:xfrm>
            <a:off x="7047411" y="607832"/>
            <a:ext cx="3810000" cy="5334000"/>
          </a:xfrm>
          <a:prstGeom prst="rect">
            <a:avLst/>
          </a:prstGeom>
        </p:spPr>
      </p:pic>
      <p:sp>
        <p:nvSpPr>
          <p:cNvPr id="6" name="Altbilgi Yer Tutucusu 5"/>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133217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26085"/>
            <a:ext cx="10515600" cy="1325563"/>
          </a:xfrm>
        </p:spPr>
        <p:txBody>
          <a:bodyPr>
            <a:normAutofit/>
          </a:bodyPr>
          <a:lstStyle/>
          <a:p>
            <a:r>
              <a:rPr lang="tr-TR" sz="2400" b="1" dirty="0">
                <a:solidFill>
                  <a:srgbClr val="C00000"/>
                </a:solidFill>
                <a:latin typeface="Bookman Old Style" panose="02050604050505020204" pitchFamily="18" charset="0"/>
              </a:rPr>
              <a:t>BÖLÜM 1: </a:t>
            </a:r>
            <a:r>
              <a:rPr lang="tr-TR" sz="2400" b="1" dirty="0" smtClean="0">
                <a:solidFill>
                  <a:srgbClr val="C00000"/>
                </a:solidFill>
                <a:latin typeface="Bookman Old Style" panose="02050604050505020204" pitchFamily="18" charset="0"/>
              </a:rPr>
              <a:t/>
            </a:r>
            <a:br>
              <a:rPr lang="tr-TR" sz="2400" b="1" dirty="0" smtClean="0">
                <a:solidFill>
                  <a:srgbClr val="C00000"/>
                </a:solidFill>
                <a:latin typeface="Bookman Old Style" panose="02050604050505020204" pitchFamily="18" charset="0"/>
              </a:rPr>
            </a:br>
            <a:r>
              <a:rPr lang="tr-TR" sz="2400" b="1" dirty="0" smtClean="0">
                <a:solidFill>
                  <a:srgbClr val="C00000"/>
                </a:solidFill>
                <a:latin typeface="Bookman Old Style" panose="02050604050505020204" pitchFamily="18" charset="0"/>
              </a:rPr>
              <a:t>FİZYOTERAPİ </a:t>
            </a:r>
            <a:r>
              <a:rPr lang="tr-TR" sz="2400" b="1" dirty="0">
                <a:solidFill>
                  <a:srgbClr val="C00000"/>
                </a:solidFill>
                <a:latin typeface="Bookman Old Style" panose="02050604050505020204" pitchFamily="18" charset="0"/>
              </a:rPr>
              <a:t>İŞGÜCÜ PLANLAMASI VE HAZIRLIK TAVSİYELERİ</a:t>
            </a:r>
            <a:br>
              <a:rPr lang="tr-TR" sz="2400" b="1" dirty="0">
                <a:solidFill>
                  <a:srgbClr val="C00000"/>
                </a:solidFill>
                <a:latin typeface="Bookman Old Style" panose="02050604050505020204" pitchFamily="18" charset="0"/>
              </a:rPr>
            </a:br>
            <a:endParaRPr lang="tr-TR" sz="2400" b="1"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fontScale="92500" lnSpcReduction="20000"/>
          </a:bodyPr>
          <a:lstStyle/>
          <a:p>
            <a:r>
              <a:rPr lang="tr-TR" dirty="0" smtClean="0"/>
              <a:t>COVID-19</a:t>
            </a:r>
            <a:r>
              <a:rPr lang="tr-TR" dirty="0"/>
              <a:t>, tüm dünyada sağlık kaynaklarına önemli taleplerde bulunmaktadır. </a:t>
            </a:r>
            <a:endParaRPr lang="tr-TR" dirty="0" smtClean="0"/>
          </a:p>
          <a:p>
            <a:r>
              <a:rPr lang="tr-TR" b="1" dirty="0" smtClean="0"/>
              <a:t>Tablo </a:t>
            </a:r>
            <a:r>
              <a:rPr lang="tr-TR" b="1" dirty="0"/>
              <a:t>1, </a:t>
            </a:r>
            <a:r>
              <a:rPr lang="tr-TR" dirty="0">
                <a:solidFill>
                  <a:srgbClr val="C00000"/>
                </a:solidFill>
              </a:rPr>
              <a:t>fizyoterapi iş gücünün bu talebi planlamasına ve yanıtlamasına yardımcı olacak önerileri özetlemektedir. </a:t>
            </a:r>
            <a:endParaRPr lang="tr-TR" dirty="0" smtClean="0">
              <a:solidFill>
                <a:srgbClr val="C00000"/>
              </a:solidFill>
            </a:endParaRPr>
          </a:p>
          <a:p>
            <a:r>
              <a:rPr lang="tr-TR" b="1" dirty="0" smtClean="0"/>
              <a:t>Tablo </a:t>
            </a:r>
            <a:r>
              <a:rPr lang="tr-TR" b="1" dirty="0"/>
              <a:t>2 ve 3, </a:t>
            </a:r>
            <a:r>
              <a:rPr lang="tr-TR" dirty="0"/>
              <a:t>hastalar </a:t>
            </a:r>
            <a:r>
              <a:rPr lang="tr-TR" dirty="0">
                <a:solidFill>
                  <a:srgbClr val="C00000"/>
                </a:solidFill>
              </a:rPr>
              <a:t>COVID-19 olduğu </a:t>
            </a:r>
            <a:r>
              <a:rPr lang="tr-TR" dirty="0"/>
              <a:t>varsayıldığında veya şüphelenildiğinde </a:t>
            </a:r>
            <a:r>
              <a:rPr lang="tr-TR" dirty="0">
                <a:solidFill>
                  <a:srgbClr val="C00000"/>
                </a:solidFill>
              </a:rPr>
              <a:t>fizyoterapistlerin kimleri tedavi etmesi gerektiğini belirlemeye yönelik öneriler sunar. </a:t>
            </a:r>
            <a:endParaRPr lang="tr-TR" dirty="0" smtClean="0">
              <a:solidFill>
                <a:srgbClr val="C00000"/>
              </a:solidFill>
            </a:endParaRPr>
          </a:p>
          <a:p>
            <a:r>
              <a:rPr lang="tr-TR" dirty="0" smtClean="0"/>
              <a:t>Tablo </a:t>
            </a:r>
            <a:r>
              <a:rPr lang="tr-TR" dirty="0"/>
              <a:t>4, Kademe </a:t>
            </a:r>
            <a:r>
              <a:rPr lang="tr-TR" b="1" dirty="0"/>
              <a:t>0'dan (her zamanki gibi iş), Kademe 4 (büyük ölçekli acil durum)’e kadar YBÜ fizyoterapisi için bir kaynak planı örneği sunmaktadır. </a:t>
            </a:r>
            <a:endParaRPr lang="tr-TR" b="1" dirty="0" smtClean="0"/>
          </a:p>
          <a:p>
            <a:r>
              <a:rPr lang="tr-TR" u="sng" dirty="0" smtClean="0"/>
              <a:t>Bu </a:t>
            </a:r>
            <a:r>
              <a:rPr lang="tr-TR" u="sng" dirty="0"/>
              <a:t>örnek kaynak planı kullanılırken </a:t>
            </a:r>
            <a:r>
              <a:rPr lang="tr-TR" b="1" u="sng" dirty="0"/>
              <a:t>yerel şartlar, kaynaklar ve uzmanlık göz önünde bulundurulmalıdır.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095256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019538"/>
          </a:xfrm>
        </p:spPr>
        <p:txBody>
          <a:bodyPr>
            <a:normAutofit/>
          </a:bodyPr>
          <a:lstStyle/>
          <a:p>
            <a:pPr lvl="0" eaLnBrk="0" fontAlgn="base" hangingPunct="0">
              <a:lnSpc>
                <a:spcPct val="100000"/>
              </a:lnSpc>
              <a:spcAft>
                <a:spcPct val="0"/>
              </a:spcAft>
            </a:pPr>
            <a:r>
              <a:rPr lang="tr-TR" altLang="tr-TR" sz="2800" b="1" dirty="0">
                <a:solidFill>
                  <a:srgbClr val="C00000"/>
                </a:solidFill>
                <a:latin typeface="Calibri" panose="020F0502020204030204" pitchFamily="34" charset="0"/>
                <a:ea typeface="Calibri" panose="020F0502020204030204" pitchFamily="34" charset="0"/>
                <a:cs typeface="Times New Roman" panose="02020603050405020304" pitchFamily="18" charset="0"/>
              </a:rPr>
              <a:t>Tablo 1. Fizyoterapi işgücü planlaması ve hazırlık önerileri:</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1692563897"/>
              </p:ext>
            </p:extLst>
          </p:nvPr>
        </p:nvGraphicFramePr>
        <p:xfrm>
          <a:off x="539931" y="1227911"/>
          <a:ext cx="10955383" cy="5294809"/>
        </p:xfrm>
        <a:graphic>
          <a:graphicData uri="http://schemas.openxmlformats.org/drawingml/2006/table">
            <a:tbl>
              <a:tblPr firstRow="1" firstCol="1" bandRow="1">
                <a:tableStyleId>{5C22544A-7EE6-4342-B048-85BDC9FD1C3A}</a:tableStyleId>
              </a:tblPr>
              <a:tblGrid>
                <a:gridCol w="522515">
                  <a:extLst>
                    <a:ext uri="{9D8B030D-6E8A-4147-A177-3AD203B41FA5}">
                      <a16:colId xmlns:a16="http://schemas.microsoft.com/office/drawing/2014/main" val="177456213"/>
                    </a:ext>
                  </a:extLst>
                </a:gridCol>
                <a:gridCol w="10432868">
                  <a:extLst>
                    <a:ext uri="{9D8B030D-6E8A-4147-A177-3AD203B41FA5}">
                      <a16:colId xmlns:a16="http://schemas.microsoft.com/office/drawing/2014/main" val="1288759055"/>
                    </a:ext>
                  </a:extLst>
                </a:gridCol>
              </a:tblGrid>
              <a:tr h="287819">
                <a:tc>
                  <a:txBody>
                    <a:bodyPr/>
                    <a:lstStyle/>
                    <a:p>
                      <a:pPr>
                        <a:lnSpc>
                          <a:spcPct val="107000"/>
                        </a:lnSpc>
                        <a:spcAft>
                          <a:spcPts val="0"/>
                        </a:spcAft>
                      </a:pPr>
                      <a:r>
                        <a:rPr lang="tr-TR" sz="900">
                          <a:effectLst/>
                        </a:rPr>
                        <a:t> </a:t>
                      </a:r>
                      <a:endParaRPr lang="tr-TR" sz="90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dirty="0">
                          <a:solidFill>
                            <a:schemeClr val="tx1"/>
                          </a:solidFill>
                          <a:effectLst/>
                        </a:rPr>
                        <a:t>Öneriler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3339032993"/>
                  </a:ext>
                </a:extLst>
              </a:tr>
              <a:tr h="1590616">
                <a:tc>
                  <a:txBody>
                    <a:bodyPr/>
                    <a:lstStyle/>
                    <a:p>
                      <a:pPr>
                        <a:lnSpc>
                          <a:spcPct val="107000"/>
                        </a:lnSpc>
                        <a:spcAft>
                          <a:spcPts val="0"/>
                        </a:spcAft>
                      </a:pPr>
                      <a:r>
                        <a:rPr lang="tr-TR" sz="1600" dirty="0">
                          <a:solidFill>
                            <a:schemeClr val="tx1"/>
                          </a:solidFill>
                          <a:effectLst/>
                        </a:rPr>
                        <a:t>1.1</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dirty="0">
                          <a:effectLst/>
                        </a:rPr>
                        <a:t>Gerekli fizyoterapi işgücünde bir artış planlayın. Örneğin:</a:t>
                      </a:r>
                    </a:p>
                    <a:p>
                      <a:pPr marL="342900" lvl="0" indent="-342900">
                        <a:lnSpc>
                          <a:spcPct val="106000"/>
                        </a:lnSpc>
                        <a:spcAft>
                          <a:spcPts val="0"/>
                        </a:spcAft>
                        <a:buFont typeface="Symbol" panose="05050102010706020507" pitchFamily="18" charset="2"/>
                        <a:buChar char=""/>
                      </a:pPr>
                      <a:r>
                        <a:rPr lang="tr-TR" sz="1400" b="1" dirty="0">
                          <a:effectLst/>
                        </a:rPr>
                        <a:t>yarı zamanlı personel için ek vardiyalara izin vermek</a:t>
                      </a:r>
                    </a:p>
                    <a:p>
                      <a:pPr marL="342900" lvl="0" indent="-342900">
                        <a:lnSpc>
                          <a:spcPct val="106000"/>
                        </a:lnSpc>
                        <a:spcAft>
                          <a:spcPts val="0"/>
                        </a:spcAft>
                        <a:buFont typeface="Symbol" panose="05050102010706020507" pitchFamily="18" charset="2"/>
                        <a:buChar char=""/>
                      </a:pPr>
                      <a:r>
                        <a:rPr lang="tr-TR" sz="1400" b="1" dirty="0">
                          <a:effectLst/>
                        </a:rPr>
                        <a:t>personele isteğe bağlı olarak izni iptal etme olanağı sunmak</a:t>
                      </a:r>
                    </a:p>
                    <a:p>
                      <a:pPr marL="342900" lvl="0" indent="-342900">
                        <a:lnSpc>
                          <a:spcPct val="106000"/>
                        </a:lnSpc>
                        <a:spcAft>
                          <a:spcPts val="0"/>
                        </a:spcAft>
                        <a:buFont typeface="Symbol" panose="05050102010706020507" pitchFamily="18" charset="2"/>
                        <a:buChar char=""/>
                      </a:pPr>
                      <a:r>
                        <a:rPr lang="tr-TR" sz="1400" b="1" dirty="0">
                          <a:effectLst/>
                        </a:rPr>
                        <a:t>geçici personel havuzunu işe almak</a:t>
                      </a:r>
                    </a:p>
                    <a:p>
                      <a:pPr marL="342900" lvl="0" indent="-342900">
                        <a:lnSpc>
                          <a:spcPct val="106000"/>
                        </a:lnSpc>
                        <a:spcAft>
                          <a:spcPts val="0"/>
                        </a:spcAft>
                        <a:buFont typeface="Symbol" panose="05050102010706020507" pitchFamily="18" charset="2"/>
                        <a:buChar char=""/>
                      </a:pPr>
                      <a:r>
                        <a:rPr lang="tr-TR" sz="1400" b="1" dirty="0">
                          <a:effectLst/>
                        </a:rPr>
                        <a:t>akademik ve araştırma personelini, yakın zamanda emekli olan veya şu anda klinik olmayan görevlerde çalışan personeli işe almak</a:t>
                      </a:r>
                    </a:p>
                    <a:p>
                      <a:pPr marL="342900" lvl="0" indent="-342900">
                        <a:lnSpc>
                          <a:spcPct val="106000"/>
                        </a:lnSpc>
                        <a:spcAft>
                          <a:spcPts val="0"/>
                        </a:spcAft>
                        <a:buFont typeface="Symbol" panose="05050102010706020507" pitchFamily="18" charset="2"/>
                        <a:buChar char=""/>
                      </a:pPr>
                      <a:r>
                        <a:rPr lang="tr-TR" sz="1400" b="1" dirty="0">
                          <a:effectLst/>
                        </a:rPr>
                        <a:t>farklı vardiya modelleri çalışın ör. 12 saat vardiya, uzatılmış akşam vardiyaları.</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577873486"/>
                  </a:ext>
                </a:extLst>
              </a:tr>
              <a:tr h="937070">
                <a:tc>
                  <a:txBody>
                    <a:bodyPr/>
                    <a:lstStyle/>
                    <a:p>
                      <a:pPr>
                        <a:lnSpc>
                          <a:spcPct val="107000"/>
                        </a:lnSpc>
                        <a:spcAft>
                          <a:spcPts val="0"/>
                        </a:spcAft>
                      </a:pPr>
                      <a:r>
                        <a:rPr lang="tr-TR" sz="1600" dirty="0">
                          <a:solidFill>
                            <a:schemeClr val="tx1"/>
                          </a:solidFill>
                          <a:effectLst/>
                        </a:rPr>
                        <a:t>1.2</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dirty="0">
                          <a:effectLst/>
                        </a:rPr>
                        <a:t>COVID-19 kabulleri ile ilişkili daha yüksek faaliyet alanlarına konuşlandırılabilecek potansiyel ek personeli belirleyin. </a:t>
                      </a:r>
                      <a:r>
                        <a:rPr lang="tr-TR" sz="1400" b="1" dirty="0">
                          <a:effectLst/>
                        </a:rPr>
                        <a:t>Örneğin, bulaşıcı hastalık birimine, yoğun bakım ünitesine (YBÜ) ve / veya yüksek bağımlılığa sahip birime ve diğer akut bölgelere konuşlandırılması. Daha önce </a:t>
                      </a:r>
                      <a:r>
                        <a:rPr lang="tr-TR" sz="1400" b="1" dirty="0" err="1">
                          <a:effectLst/>
                        </a:rPr>
                        <a:t>kardiyovasküler</a:t>
                      </a:r>
                      <a:r>
                        <a:rPr lang="tr-TR" sz="1400" b="1" dirty="0">
                          <a:effectLst/>
                        </a:rPr>
                        <a:t> ve kritik bakım deneyimine sahip olan personel için konuşlandırmada öncelik tanıyın.</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943509962"/>
                  </a:ext>
                </a:extLst>
              </a:tr>
              <a:tr h="754242">
                <a:tc>
                  <a:txBody>
                    <a:bodyPr/>
                    <a:lstStyle/>
                    <a:p>
                      <a:pPr>
                        <a:lnSpc>
                          <a:spcPct val="107000"/>
                        </a:lnSpc>
                        <a:spcAft>
                          <a:spcPts val="0"/>
                        </a:spcAft>
                      </a:pPr>
                      <a:r>
                        <a:rPr lang="tr-TR" sz="1600" dirty="0">
                          <a:solidFill>
                            <a:schemeClr val="tx1"/>
                          </a:solidFill>
                          <a:effectLst/>
                        </a:rPr>
                        <a:t>1.3</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dirty="0">
                          <a:effectLst/>
                        </a:rPr>
                        <a:t>Fizyoterapistlerin </a:t>
                      </a:r>
                      <a:r>
                        <a:rPr lang="tr-TR" sz="1400" b="1" dirty="0">
                          <a:effectLst/>
                        </a:rPr>
                        <a:t>yoğun bakım ünitesinde çalışmak için özel bilgi, beceri ve karar verme süreçlerine sahip olmaları gerekmektedir. Daha önce yoğun bakım deneyimi olan fizyoterapistler hastaneler tarafından belirlenmeli ve yoğun bakım ünitesine dönmeleri kolaylaştırılmalıdır [12].</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3461847711"/>
                  </a:ext>
                </a:extLst>
              </a:tr>
              <a:tr h="929829">
                <a:tc>
                  <a:txBody>
                    <a:bodyPr/>
                    <a:lstStyle/>
                    <a:p>
                      <a:pPr>
                        <a:lnSpc>
                          <a:spcPct val="107000"/>
                        </a:lnSpc>
                        <a:spcAft>
                          <a:spcPts val="0"/>
                        </a:spcAft>
                      </a:pPr>
                      <a:r>
                        <a:rPr lang="tr-TR" sz="1600" dirty="0">
                          <a:solidFill>
                            <a:schemeClr val="tx1"/>
                          </a:solidFill>
                          <a:effectLst/>
                        </a:rPr>
                        <a:t>1.4</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b="1" dirty="0">
                          <a:effectLst/>
                        </a:rPr>
                        <a:t>Yakın zamanda </a:t>
                      </a:r>
                      <a:r>
                        <a:rPr lang="tr-TR" sz="1400" b="1" dirty="0" err="1">
                          <a:effectLst/>
                        </a:rPr>
                        <a:t>kardiyovasküler</a:t>
                      </a:r>
                      <a:r>
                        <a:rPr lang="tr-TR" sz="1400" b="1" dirty="0">
                          <a:effectLst/>
                        </a:rPr>
                        <a:t> fizyoterapi deneyimi olmayan fizyoterapistler hastaneler tarafından belirlenmeli ve ek hastane hizmetlerini desteklemek için geri dönmeleri kolaylaştırılmalıdır. Örneğin, akut hastane veya YBÜ eğitimi olmayan personel COVID-19 olmayan hastalar için rehabilitasyonu, taburcu yollarını veya hastaneden kaçınmayı kolaylaştırabilir.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1361359771"/>
                  </a:ext>
                </a:extLst>
              </a:tr>
              <a:tr h="795233">
                <a:tc>
                  <a:txBody>
                    <a:bodyPr/>
                    <a:lstStyle/>
                    <a:p>
                      <a:pPr>
                        <a:lnSpc>
                          <a:spcPct val="107000"/>
                        </a:lnSpc>
                        <a:spcAft>
                          <a:spcPts val="0"/>
                        </a:spcAft>
                      </a:pPr>
                      <a:r>
                        <a:rPr lang="tr-TR" sz="1600" dirty="0">
                          <a:solidFill>
                            <a:schemeClr val="tx1"/>
                          </a:solidFill>
                          <a:effectLst/>
                        </a:rPr>
                        <a:t>1.5</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tc>
                  <a:txBody>
                    <a:bodyPr/>
                    <a:lstStyle/>
                    <a:p>
                      <a:pPr>
                        <a:lnSpc>
                          <a:spcPct val="107000"/>
                        </a:lnSpc>
                        <a:spcAft>
                          <a:spcPts val="0"/>
                        </a:spcAft>
                      </a:pPr>
                      <a:r>
                        <a:rPr lang="tr-TR" sz="1400" b="1" dirty="0">
                          <a:effectLst/>
                        </a:rPr>
                        <a:t>İleri YBÜ fizyoterapi becerilerine sahip personel, COVID-19'lu hastaları taramak için desteklenmeli ve genç YBÜ personeline, özellikle COVID-19'lu kompleks hastalar için karar verme ile uygun gözetim ve destek sağlamalıdır. Hastaneler bu öneriyi uygulamak için uygun fizyoterapi klinik liderlerini belirlemelidir.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55293" marR="55293" marT="0" marB="0"/>
                </a:tc>
                <a:extLst>
                  <a:ext uri="{0D108BD9-81ED-4DB2-BD59-A6C34878D82A}">
                    <a16:rowId xmlns:a16="http://schemas.microsoft.com/office/drawing/2014/main" val="4189719597"/>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272950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515462628"/>
              </p:ext>
            </p:extLst>
          </p:nvPr>
        </p:nvGraphicFramePr>
        <p:xfrm>
          <a:off x="592183" y="435428"/>
          <a:ext cx="11242766" cy="5842749"/>
        </p:xfrm>
        <a:graphic>
          <a:graphicData uri="http://schemas.openxmlformats.org/drawingml/2006/table">
            <a:tbl>
              <a:tblPr firstRow="1" firstCol="1" bandRow="1">
                <a:tableStyleId>{5C22544A-7EE6-4342-B048-85BDC9FD1C3A}</a:tableStyleId>
              </a:tblPr>
              <a:tblGrid>
                <a:gridCol w="796981">
                  <a:extLst>
                    <a:ext uri="{9D8B030D-6E8A-4147-A177-3AD203B41FA5}">
                      <a16:colId xmlns:a16="http://schemas.microsoft.com/office/drawing/2014/main" val="222151498"/>
                    </a:ext>
                  </a:extLst>
                </a:gridCol>
                <a:gridCol w="10445785">
                  <a:extLst>
                    <a:ext uri="{9D8B030D-6E8A-4147-A177-3AD203B41FA5}">
                      <a16:colId xmlns:a16="http://schemas.microsoft.com/office/drawing/2014/main" val="2707956286"/>
                    </a:ext>
                  </a:extLst>
                </a:gridCol>
              </a:tblGrid>
              <a:tr h="1024709">
                <a:tc>
                  <a:txBody>
                    <a:bodyPr/>
                    <a:lstStyle/>
                    <a:p>
                      <a:pPr>
                        <a:lnSpc>
                          <a:spcPct val="107000"/>
                        </a:lnSpc>
                        <a:spcAft>
                          <a:spcPts val="0"/>
                        </a:spcAft>
                      </a:pPr>
                      <a:r>
                        <a:rPr lang="tr-TR" sz="1600" dirty="0">
                          <a:solidFill>
                            <a:schemeClr val="tx1"/>
                          </a:solidFill>
                          <a:effectLst/>
                        </a:rPr>
                        <a:t>1.6</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b="0" dirty="0" err="1">
                          <a:solidFill>
                            <a:schemeClr val="tx1"/>
                          </a:solidFill>
                          <a:effectLst/>
                        </a:rPr>
                        <a:t>YBÜ'ye</a:t>
                      </a:r>
                      <a:r>
                        <a:rPr lang="tr-TR" sz="1400" b="0" dirty="0">
                          <a:solidFill>
                            <a:schemeClr val="tx1"/>
                          </a:solidFill>
                          <a:effectLst/>
                        </a:rPr>
                        <a:t> konuşlandırılabilecek personelinin erişmesi için mevcut öğrenme kaynaklarını belirleyin. Örneğin:</a:t>
                      </a:r>
                    </a:p>
                    <a:p>
                      <a:pPr marL="342900" lvl="0" indent="-342900">
                        <a:lnSpc>
                          <a:spcPct val="106000"/>
                        </a:lnSpc>
                        <a:spcAft>
                          <a:spcPts val="0"/>
                        </a:spcAft>
                        <a:buFont typeface="Symbol" panose="05050102010706020507" pitchFamily="18" charset="2"/>
                        <a:buChar char=""/>
                      </a:pPr>
                      <a:r>
                        <a:rPr lang="tr-TR" sz="1400" b="1" dirty="0">
                          <a:solidFill>
                            <a:schemeClr val="tx1"/>
                          </a:solidFill>
                          <a:effectLst/>
                        </a:rPr>
                        <a:t>e-öğrenme paketi yolu ile Fizyoterapi ve Yoğun Bakım Yönetimi için Klinik Beceri Geliştirme Hizmeti [18]</a:t>
                      </a:r>
                    </a:p>
                    <a:p>
                      <a:pPr marL="342900" lvl="0" indent="-342900">
                        <a:lnSpc>
                          <a:spcPct val="106000"/>
                        </a:lnSpc>
                        <a:spcAft>
                          <a:spcPts val="0"/>
                        </a:spcAft>
                        <a:buFont typeface="Symbol" panose="05050102010706020507" pitchFamily="18" charset="2"/>
                        <a:buChar char=""/>
                      </a:pPr>
                      <a:r>
                        <a:rPr lang="tr-TR" sz="1400" b="1" dirty="0">
                          <a:solidFill>
                            <a:schemeClr val="tx1"/>
                          </a:solidFill>
                          <a:effectLst/>
                        </a:rPr>
                        <a:t>Lokal fizyoterapi personeli YBÜ oryantasyonu</a:t>
                      </a:r>
                    </a:p>
                    <a:p>
                      <a:pPr marL="342900" lvl="0" indent="-342900">
                        <a:lnSpc>
                          <a:spcPct val="106000"/>
                        </a:lnSpc>
                        <a:spcAft>
                          <a:spcPts val="0"/>
                        </a:spcAft>
                        <a:buFont typeface="Symbol" panose="05050102010706020507" pitchFamily="18" charset="2"/>
                        <a:buChar char=""/>
                      </a:pPr>
                      <a:r>
                        <a:rPr lang="tr-TR" sz="1400" b="1" dirty="0">
                          <a:solidFill>
                            <a:schemeClr val="tx1"/>
                          </a:solidFill>
                          <a:effectLst/>
                        </a:rPr>
                        <a:t>Kişisel koruyucu ekipman (</a:t>
                      </a:r>
                      <a:r>
                        <a:rPr lang="tr-TR" sz="1400" b="1" dirty="0" smtClean="0">
                          <a:solidFill>
                            <a:schemeClr val="tx1"/>
                          </a:solidFill>
                          <a:effectLst/>
                        </a:rPr>
                        <a:t>KKE) </a:t>
                      </a:r>
                      <a:r>
                        <a:rPr lang="tr-TR" sz="1400" b="1" dirty="0">
                          <a:solidFill>
                            <a:schemeClr val="tx1"/>
                          </a:solidFill>
                          <a:effectLst/>
                        </a:rPr>
                        <a:t>eğitimi.</a:t>
                      </a:r>
                      <a:endParaRPr lang="tr-TR"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solidFill>
                      <a:schemeClr val="accent1">
                        <a:lumMod val="20000"/>
                        <a:lumOff val="80000"/>
                      </a:schemeClr>
                    </a:solidFill>
                  </a:tcPr>
                </a:tc>
                <a:extLst>
                  <a:ext uri="{0D108BD9-81ED-4DB2-BD59-A6C34878D82A}">
                    <a16:rowId xmlns:a16="http://schemas.microsoft.com/office/drawing/2014/main" val="3227703575"/>
                  </a:ext>
                </a:extLst>
              </a:tr>
              <a:tr h="352254">
                <a:tc>
                  <a:txBody>
                    <a:bodyPr/>
                    <a:lstStyle/>
                    <a:p>
                      <a:pPr>
                        <a:lnSpc>
                          <a:spcPct val="107000"/>
                        </a:lnSpc>
                        <a:spcAft>
                          <a:spcPts val="0"/>
                        </a:spcAft>
                      </a:pPr>
                      <a:r>
                        <a:rPr lang="tr-TR" sz="1600" dirty="0">
                          <a:solidFill>
                            <a:schemeClr val="tx1"/>
                          </a:solidFill>
                          <a:effectLst/>
                        </a:rPr>
                        <a:t>1.7</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b="1" dirty="0">
                          <a:effectLst/>
                        </a:rPr>
                        <a:t>Personeli planlar hakkında bilgilendirin. Güvenli ve etkili klinik hizmetlerin başarılı bir şekilde sunulması için iletişim çok önemlidir.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extLst>
                  <a:ext uri="{0D108BD9-81ED-4DB2-BD59-A6C34878D82A}">
                    <a16:rowId xmlns:a16="http://schemas.microsoft.com/office/drawing/2014/main" val="2930895876"/>
                  </a:ext>
                </a:extLst>
              </a:tr>
              <a:tr h="1404042">
                <a:tc>
                  <a:txBody>
                    <a:bodyPr/>
                    <a:lstStyle/>
                    <a:p>
                      <a:pPr>
                        <a:lnSpc>
                          <a:spcPct val="107000"/>
                        </a:lnSpc>
                        <a:spcAft>
                          <a:spcPts val="0"/>
                        </a:spcAft>
                      </a:pPr>
                      <a:r>
                        <a:rPr lang="tr-TR" sz="1600" dirty="0">
                          <a:solidFill>
                            <a:schemeClr val="tx1"/>
                          </a:solidFill>
                          <a:effectLst/>
                        </a:rPr>
                        <a:t>1.8</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b="1" dirty="0">
                          <a:solidFill>
                            <a:srgbClr val="C00000"/>
                          </a:solidFill>
                          <a:effectLst/>
                        </a:rPr>
                        <a:t>Yüksek riskli olduğuna karar verilen personel COVID-19 izolasyon alanına girmemelidir. </a:t>
                      </a:r>
                      <a:endParaRPr lang="tr-TR" sz="1400" b="1" dirty="0" smtClean="0">
                        <a:solidFill>
                          <a:srgbClr val="C00000"/>
                        </a:solidFill>
                        <a:effectLst/>
                      </a:endParaRPr>
                    </a:p>
                    <a:p>
                      <a:pPr>
                        <a:lnSpc>
                          <a:spcPct val="107000"/>
                        </a:lnSpc>
                        <a:spcAft>
                          <a:spcPts val="0"/>
                        </a:spcAft>
                      </a:pPr>
                      <a:r>
                        <a:rPr lang="tr-TR" sz="1400" b="1" dirty="0" smtClean="0">
                          <a:effectLst/>
                        </a:rPr>
                        <a:t>Personelleri </a:t>
                      </a:r>
                      <a:r>
                        <a:rPr lang="tr-TR" sz="1400" b="1" dirty="0">
                          <a:effectLst/>
                        </a:rPr>
                        <a:t>ve görev listesini planlarken, aşağıdaki kişilerin COVID-19'dan daha ciddi hastalık geliştirme riski daha yüksek olabilir ve bu kişiler COVID-19 hastalarına maruz kalmaktan kaçınmalıdır. Bu, aşağıdakilere sahip olan personeli içerir:</a:t>
                      </a:r>
                    </a:p>
                    <a:p>
                      <a:pPr marL="342900" lvl="0" indent="-342900">
                        <a:lnSpc>
                          <a:spcPct val="106000"/>
                        </a:lnSpc>
                        <a:spcAft>
                          <a:spcPts val="0"/>
                        </a:spcAft>
                        <a:buFont typeface="Symbol" panose="05050102010706020507" pitchFamily="18" charset="2"/>
                        <a:buChar char=""/>
                      </a:pPr>
                      <a:r>
                        <a:rPr lang="tr-TR" sz="1400" b="1" dirty="0">
                          <a:effectLst/>
                        </a:rPr>
                        <a:t>Hamile olanlar</a:t>
                      </a:r>
                    </a:p>
                    <a:p>
                      <a:pPr marL="342900" lvl="0" indent="-342900">
                        <a:lnSpc>
                          <a:spcPct val="106000"/>
                        </a:lnSpc>
                        <a:spcAft>
                          <a:spcPts val="0"/>
                        </a:spcAft>
                        <a:buFont typeface="Symbol" panose="05050102010706020507" pitchFamily="18" charset="2"/>
                        <a:buChar char=""/>
                      </a:pPr>
                      <a:r>
                        <a:rPr lang="tr-TR" sz="1400" b="1" dirty="0">
                          <a:effectLst/>
                        </a:rPr>
                        <a:t>Ciddi kronik solunum yolu hastalığı olanlar</a:t>
                      </a:r>
                    </a:p>
                    <a:p>
                      <a:pPr marL="342900" lvl="0" indent="-342900">
                        <a:lnSpc>
                          <a:spcPct val="106000"/>
                        </a:lnSpc>
                        <a:spcAft>
                          <a:spcPts val="0"/>
                        </a:spcAft>
                        <a:buFont typeface="Symbol" panose="05050102010706020507" pitchFamily="18" charset="2"/>
                        <a:buChar char=""/>
                      </a:pPr>
                      <a:r>
                        <a:rPr lang="tr-TR" sz="1400" b="1" dirty="0">
                          <a:effectLst/>
                        </a:rPr>
                        <a:t>Bağışıklığı baskı altında olanlar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extLst>
                  <a:ext uri="{0D108BD9-81ED-4DB2-BD59-A6C34878D82A}">
                    <a16:rowId xmlns:a16="http://schemas.microsoft.com/office/drawing/2014/main" val="908219136"/>
                  </a:ext>
                </a:extLst>
              </a:tr>
              <a:tr h="772093">
                <a:tc>
                  <a:txBody>
                    <a:bodyPr/>
                    <a:lstStyle/>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marL="342900" lvl="0" indent="-342900">
                        <a:lnSpc>
                          <a:spcPct val="106000"/>
                        </a:lnSpc>
                        <a:spcAft>
                          <a:spcPts val="0"/>
                        </a:spcAft>
                        <a:buFont typeface="Symbol" panose="05050102010706020507" pitchFamily="18" charset="2"/>
                        <a:buChar char=""/>
                      </a:pPr>
                      <a:r>
                        <a:rPr lang="tr-TR" sz="1400" b="1" dirty="0">
                          <a:effectLst/>
                        </a:rPr>
                        <a:t>Yaşça büyük olanlar </a:t>
                      </a:r>
                      <a:r>
                        <a:rPr lang="tr-TR" sz="1400" b="1" dirty="0" err="1">
                          <a:effectLst/>
                        </a:rPr>
                        <a:t>örn</a:t>
                      </a:r>
                      <a:r>
                        <a:rPr lang="tr-TR" sz="1400" b="1" dirty="0">
                          <a:effectLst/>
                        </a:rPr>
                        <a:t>. &gt; 60 yaş</a:t>
                      </a:r>
                    </a:p>
                    <a:p>
                      <a:pPr marL="342900" lvl="0" indent="-342900">
                        <a:lnSpc>
                          <a:spcPct val="106000"/>
                        </a:lnSpc>
                        <a:spcAft>
                          <a:spcPts val="0"/>
                        </a:spcAft>
                        <a:buFont typeface="Symbol" panose="05050102010706020507" pitchFamily="18" charset="2"/>
                        <a:buChar char=""/>
                      </a:pPr>
                      <a:r>
                        <a:rPr lang="tr-TR" sz="1400" b="1" dirty="0">
                          <a:effectLst/>
                        </a:rPr>
                        <a:t>Kalp hastalığı, akciğer hastalığı, diyabet gibi ciddi kronik sağlık koşullarına sahip olanlar</a:t>
                      </a:r>
                    </a:p>
                    <a:p>
                      <a:pPr marL="342900" lvl="0" indent="-342900">
                        <a:lnSpc>
                          <a:spcPct val="106000"/>
                        </a:lnSpc>
                        <a:spcAft>
                          <a:spcPts val="0"/>
                        </a:spcAft>
                        <a:buFont typeface="Symbol" panose="05050102010706020507" pitchFamily="18" charset="2"/>
                        <a:buChar char=""/>
                      </a:pPr>
                      <a:r>
                        <a:rPr lang="tr-TR" sz="1400" b="1" dirty="0" err="1">
                          <a:effectLst/>
                        </a:rPr>
                        <a:t>Nötropeni</a:t>
                      </a:r>
                      <a:r>
                        <a:rPr lang="tr-TR" sz="1400" b="1" dirty="0">
                          <a:effectLst/>
                        </a:rPr>
                        <a:t>, yaygın </a:t>
                      </a:r>
                      <a:r>
                        <a:rPr lang="tr-TR" sz="1400" b="1" dirty="0" err="1">
                          <a:effectLst/>
                        </a:rPr>
                        <a:t>malignite</a:t>
                      </a:r>
                      <a:r>
                        <a:rPr lang="tr-TR" sz="1400" b="1" dirty="0">
                          <a:effectLst/>
                        </a:rPr>
                        <a:t> ve </a:t>
                      </a:r>
                      <a:r>
                        <a:rPr lang="tr-TR" sz="1400" b="1" dirty="0" err="1">
                          <a:effectLst/>
                        </a:rPr>
                        <a:t>immunodefisiyans</a:t>
                      </a:r>
                      <a:r>
                        <a:rPr lang="tr-TR" sz="1400" b="1" dirty="0">
                          <a:effectLst/>
                        </a:rPr>
                        <a:t> üreten durumlar veya tedaviler gibi </a:t>
                      </a:r>
                      <a:r>
                        <a:rPr lang="tr-TR" sz="1400" b="1" dirty="0" err="1">
                          <a:effectLst/>
                        </a:rPr>
                        <a:t>immün</a:t>
                      </a:r>
                      <a:r>
                        <a:rPr lang="tr-TR" sz="1400" b="1" dirty="0">
                          <a:effectLst/>
                        </a:rPr>
                        <a:t> yetersizlikleri olanlar [12</a:t>
                      </a:r>
                      <a:r>
                        <a:rPr lang="tr-TR" sz="1400" b="1" dirty="0" smtClean="0">
                          <a:effectLst/>
                        </a:rPr>
                        <a:t>].</a:t>
                      </a:r>
                      <a:endParaRPr lang="tr-TR" sz="1400" b="1" dirty="0">
                        <a:effectLst/>
                      </a:endParaRPr>
                    </a:p>
                  </a:txBody>
                  <a:tcPr marL="43812" marR="43812" marT="0" marB="0"/>
                </a:tc>
                <a:extLst>
                  <a:ext uri="{0D108BD9-81ED-4DB2-BD59-A6C34878D82A}">
                    <a16:rowId xmlns:a16="http://schemas.microsoft.com/office/drawing/2014/main" val="1794631244"/>
                  </a:ext>
                </a:extLst>
              </a:tr>
              <a:tr h="880635">
                <a:tc>
                  <a:txBody>
                    <a:bodyPr/>
                    <a:lstStyle/>
                    <a:p>
                      <a:pPr>
                        <a:lnSpc>
                          <a:spcPct val="107000"/>
                        </a:lnSpc>
                        <a:spcAft>
                          <a:spcPts val="0"/>
                        </a:spcAft>
                      </a:pPr>
                      <a:r>
                        <a:rPr lang="tr-TR" sz="1600" dirty="0">
                          <a:solidFill>
                            <a:schemeClr val="tx1"/>
                          </a:solidFill>
                          <a:effectLst/>
                        </a:rPr>
                        <a:t>1.9</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dirty="0">
                          <a:effectLst/>
                        </a:rPr>
                        <a:t>Hamile olan personelin COVID-19'a maruz kalmaktan kaçınmaları önerilir. </a:t>
                      </a:r>
                      <a:r>
                        <a:rPr lang="tr-TR" sz="1400" b="1" dirty="0">
                          <a:effectLst/>
                        </a:rPr>
                        <a:t>Hamile kadınların, gebelikte meydana gelen fizyolojik değişiklikler nedeniyle herhangi bir solunum yolu hastalığından kaynaklanan komplikasyon riski yüksek olduğu bilinmektedir. Halen COVID-19'un hamile anne veya bebekleri üzerindeki etkileri hakkında yeterli bilgi mevcut değildir.</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extLst>
                  <a:ext uri="{0D108BD9-81ED-4DB2-BD59-A6C34878D82A}">
                    <a16:rowId xmlns:a16="http://schemas.microsoft.com/office/drawing/2014/main" val="3676488692"/>
                  </a:ext>
                </a:extLst>
              </a:tr>
              <a:tr h="704508">
                <a:tc>
                  <a:txBody>
                    <a:bodyPr/>
                    <a:lstStyle/>
                    <a:p>
                      <a:pPr>
                        <a:lnSpc>
                          <a:spcPct val="107000"/>
                        </a:lnSpc>
                        <a:spcAft>
                          <a:spcPts val="0"/>
                        </a:spcAft>
                      </a:pPr>
                      <a:r>
                        <a:rPr lang="tr-TR" sz="1600" dirty="0">
                          <a:solidFill>
                            <a:schemeClr val="tx1"/>
                          </a:solidFill>
                          <a:effectLst/>
                        </a:rPr>
                        <a:t>1.10</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b="1" dirty="0">
                          <a:effectLst/>
                        </a:rPr>
                        <a:t>İşgücü planlaması, </a:t>
                      </a:r>
                      <a:r>
                        <a:rPr lang="tr-TR" sz="1400" b="1" dirty="0" smtClean="0">
                          <a:effectLst/>
                        </a:rPr>
                        <a:t>KKE </a:t>
                      </a:r>
                      <a:r>
                        <a:rPr lang="tr-TR" sz="1400" b="1" dirty="0">
                          <a:effectLst/>
                        </a:rPr>
                        <a:t>takma ve çıkarma işlemleri nedeniyle ek iş yükü gibi </a:t>
                      </a:r>
                      <a:r>
                        <a:rPr lang="tr-TR" sz="1400" b="1" dirty="0" err="1">
                          <a:effectLst/>
                        </a:rPr>
                        <a:t>pandemiye</a:t>
                      </a:r>
                      <a:r>
                        <a:rPr lang="tr-TR" sz="1400" b="1" dirty="0">
                          <a:effectLst/>
                        </a:rPr>
                        <a:t> özgü gerekliliklerin dikkate alınması ve personelin enfeksiyon kontrol prosedürlerinin uygulanması gibi temel klinik olmayan görevlere tahsis edilmesi ihtiyacını içermelidir [12].</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extLst>
                  <a:ext uri="{0D108BD9-81ED-4DB2-BD59-A6C34878D82A}">
                    <a16:rowId xmlns:a16="http://schemas.microsoft.com/office/drawing/2014/main" val="2909238695"/>
                  </a:ext>
                </a:extLst>
              </a:tr>
              <a:tr h="704508">
                <a:tc>
                  <a:txBody>
                    <a:bodyPr/>
                    <a:lstStyle/>
                    <a:p>
                      <a:pPr>
                        <a:lnSpc>
                          <a:spcPct val="107000"/>
                        </a:lnSpc>
                        <a:spcAft>
                          <a:spcPts val="0"/>
                        </a:spcAft>
                      </a:pPr>
                      <a:r>
                        <a:rPr lang="tr-TR" sz="1600" dirty="0">
                          <a:solidFill>
                            <a:schemeClr val="tx1"/>
                          </a:solidFill>
                          <a:effectLst/>
                        </a:rPr>
                        <a:t>1.11</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tc>
                  <a:txBody>
                    <a:bodyPr/>
                    <a:lstStyle/>
                    <a:p>
                      <a:pPr>
                        <a:lnSpc>
                          <a:spcPct val="107000"/>
                        </a:lnSpc>
                        <a:spcAft>
                          <a:spcPts val="0"/>
                        </a:spcAft>
                      </a:pPr>
                      <a:r>
                        <a:rPr lang="tr-TR" sz="1400" b="1" dirty="0">
                          <a:effectLst/>
                        </a:rPr>
                        <a:t>İşgücünü COVID-19'u bulaşıcı olmayan hastalara karşı yönetecek ekipler halinde organize etmeyi düşünün. Personelin ekipler arasında hareketini en aza indirin veya önleyin. Öneriler için lokal enfeksiyon kontrol hizmetleri ile birlikte hareket edin.</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3812" marR="43812" marT="0" marB="0"/>
                </a:tc>
                <a:extLst>
                  <a:ext uri="{0D108BD9-81ED-4DB2-BD59-A6C34878D82A}">
                    <a16:rowId xmlns:a16="http://schemas.microsoft.com/office/drawing/2014/main" val="810723135"/>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350010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71968137"/>
              </p:ext>
            </p:extLst>
          </p:nvPr>
        </p:nvGraphicFramePr>
        <p:xfrm>
          <a:off x="566057" y="653138"/>
          <a:ext cx="11120845" cy="5827267"/>
        </p:xfrm>
        <a:graphic>
          <a:graphicData uri="http://schemas.openxmlformats.org/drawingml/2006/table">
            <a:tbl>
              <a:tblPr firstRow="1" firstCol="1" bandRow="1">
                <a:tableStyleId>{5C22544A-7EE6-4342-B048-85BDC9FD1C3A}</a:tableStyleId>
              </a:tblPr>
              <a:tblGrid>
                <a:gridCol w="757646">
                  <a:extLst>
                    <a:ext uri="{9D8B030D-6E8A-4147-A177-3AD203B41FA5}">
                      <a16:colId xmlns:a16="http://schemas.microsoft.com/office/drawing/2014/main" val="2251337873"/>
                    </a:ext>
                  </a:extLst>
                </a:gridCol>
                <a:gridCol w="10363199">
                  <a:extLst>
                    <a:ext uri="{9D8B030D-6E8A-4147-A177-3AD203B41FA5}">
                      <a16:colId xmlns:a16="http://schemas.microsoft.com/office/drawing/2014/main" val="3151537488"/>
                    </a:ext>
                  </a:extLst>
                </a:gridCol>
              </a:tblGrid>
              <a:tr h="919879">
                <a:tc>
                  <a:txBody>
                    <a:bodyPr/>
                    <a:lstStyle/>
                    <a:p>
                      <a:pPr>
                        <a:lnSpc>
                          <a:spcPct val="107000"/>
                        </a:lnSpc>
                        <a:spcAft>
                          <a:spcPts val="0"/>
                        </a:spcAft>
                      </a:pPr>
                      <a:r>
                        <a:rPr lang="tr-TR" sz="1600" dirty="0">
                          <a:solidFill>
                            <a:schemeClr val="tx1"/>
                          </a:solidFill>
                          <a:effectLst/>
                        </a:rPr>
                        <a:t>1.12</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a:lnSpc>
                          <a:spcPct val="107000"/>
                        </a:lnSpc>
                        <a:spcAft>
                          <a:spcPts val="0"/>
                        </a:spcAft>
                      </a:pPr>
                      <a:r>
                        <a:rPr lang="tr-TR" sz="1600" b="1" dirty="0">
                          <a:solidFill>
                            <a:schemeClr val="tx1"/>
                          </a:solidFill>
                          <a:effectLst/>
                        </a:rPr>
                        <a:t>Sağlık tesislerinde enfeksiyon kontrolü için ilgili uluslararası, ulusal, eyalet ve / veya hastane yönergelerinin farkında olun ve bunlara uyun.</a:t>
                      </a:r>
                      <a:r>
                        <a:rPr lang="tr-TR" sz="1600" b="0" dirty="0">
                          <a:solidFill>
                            <a:schemeClr val="tx1"/>
                          </a:solidFill>
                          <a:effectLst/>
                        </a:rPr>
                        <a:t> Örneğin, Dünya Sağlık Örgütü (WHO) “Yeni </a:t>
                      </a:r>
                      <a:r>
                        <a:rPr lang="tr-TR" sz="1600" b="0" dirty="0" err="1">
                          <a:solidFill>
                            <a:schemeClr val="tx1"/>
                          </a:solidFill>
                          <a:effectLst/>
                        </a:rPr>
                        <a:t>koronavirüs</a:t>
                      </a:r>
                      <a:r>
                        <a:rPr lang="tr-TR" sz="1600" b="0" dirty="0">
                          <a:solidFill>
                            <a:schemeClr val="tx1"/>
                          </a:solidFill>
                          <a:effectLst/>
                        </a:rPr>
                        <a:t> enfeksiyonundan şüphelenildiğinde sağlık hizmeti sırasında enfeksiyonun önlenmesi ve kontrolü için rehber” [19].</a:t>
                      </a:r>
                      <a:endParaRPr lang="tr-TR"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solidFill>
                      <a:schemeClr val="accent1">
                        <a:lumMod val="20000"/>
                        <a:lumOff val="80000"/>
                      </a:schemeClr>
                    </a:solidFill>
                  </a:tcPr>
                </a:tc>
                <a:extLst>
                  <a:ext uri="{0D108BD9-81ED-4DB2-BD59-A6C34878D82A}">
                    <a16:rowId xmlns:a16="http://schemas.microsoft.com/office/drawing/2014/main" val="3369110821"/>
                  </a:ext>
                </a:extLst>
              </a:tr>
              <a:tr h="613936">
                <a:tc>
                  <a:txBody>
                    <a:bodyPr/>
                    <a:lstStyle/>
                    <a:p>
                      <a:pPr marR="147955">
                        <a:lnSpc>
                          <a:spcPct val="107000"/>
                        </a:lnSpc>
                        <a:spcAft>
                          <a:spcPts val="0"/>
                        </a:spcAft>
                      </a:pPr>
                      <a:r>
                        <a:rPr lang="tr-TR" sz="1600" dirty="0">
                          <a:solidFill>
                            <a:schemeClr val="tx1"/>
                          </a:solidFill>
                          <a:effectLst/>
                        </a:rPr>
                        <a:t>1.13</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Kıdemli  fizyoterapistler, üst düzey tıbbi personele danışarak ve sevk kılavuzuna göre şüpheli ve/veya kanıtlanmış  COVID-19 hastaları için fizyoterapi müdahalelerinin uygunluğunun belirlenmesinde rol oynamalıdır.</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573339227"/>
                  </a:ext>
                </a:extLst>
              </a:tr>
              <a:tr h="919879">
                <a:tc>
                  <a:txBody>
                    <a:bodyPr/>
                    <a:lstStyle/>
                    <a:p>
                      <a:pPr marR="147955">
                        <a:lnSpc>
                          <a:spcPct val="107000"/>
                        </a:lnSpc>
                        <a:spcAft>
                          <a:spcPts val="0"/>
                        </a:spcAft>
                      </a:pPr>
                      <a:r>
                        <a:rPr lang="tr-TR" sz="1600" dirty="0">
                          <a:solidFill>
                            <a:schemeClr val="tx1"/>
                          </a:solidFill>
                          <a:effectLst/>
                        </a:rPr>
                        <a:t>1.14</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COVID-19 hastalarının tahsisi/</a:t>
                      </a:r>
                      <a:r>
                        <a:rPr lang="tr-TR" sz="1600" b="1" dirty="0" err="1">
                          <a:effectLst/>
                        </a:rPr>
                        <a:t>kohortu</a:t>
                      </a:r>
                      <a:r>
                        <a:rPr lang="tr-TR" sz="1600" b="1" dirty="0">
                          <a:effectLst/>
                        </a:rPr>
                        <a:t> ile ilgili hastane genelindeki planların belirlenmesi. Gerekli olabilecek kaynak planlarını hazırlamak için bu planları kullanın. </a:t>
                      </a:r>
                      <a:r>
                        <a:rPr lang="tr-TR" sz="1600" dirty="0">
                          <a:effectLst/>
                        </a:rPr>
                        <a:t>Örneğin, aşağıda bulunan Tablo 4 yoğun bakım fizyoterapisi için bir kaynak planı örneğidir.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2355481195"/>
                  </a:ext>
                </a:extLst>
              </a:tr>
              <a:tr h="919879">
                <a:tc>
                  <a:txBody>
                    <a:bodyPr/>
                    <a:lstStyle/>
                    <a:p>
                      <a:pPr marR="147955" algn="just">
                        <a:lnSpc>
                          <a:spcPct val="107000"/>
                        </a:lnSpc>
                        <a:spcAft>
                          <a:spcPts val="0"/>
                        </a:spcAft>
                      </a:pPr>
                      <a:r>
                        <a:rPr lang="tr-TR" sz="1600">
                          <a:solidFill>
                            <a:schemeClr val="tx1"/>
                          </a:solidFill>
                          <a:effectLst/>
                        </a:rPr>
                        <a:t>1.15</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Fizyoterapi müdahaleleri için gerekli olabilecek ek fiziksel kaynakları ve çapraz enfeksiyon riskinin nasıl en aza indirilebileceğini belirleyin</a:t>
                      </a:r>
                      <a:r>
                        <a:rPr lang="tr-TR" sz="1600" dirty="0">
                          <a:effectLst/>
                        </a:rPr>
                        <a:t>.(örneğin; solunum cihazı, </a:t>
                      </a:r>
                      <a:r>
                        <a:rPr lang="tr-TR" sz="1600" dirty="0" err="1">
                          <a:effectLst/>
                        </a:rPr>
                        <a:t>mobilizasyon</a:t>
                      </a:r>
                      <a:r>
                        <a:rPr lang="tr-TR" sz="1600" dirty="0">
                          <a:effectLst/>
                        </a:rPr>
                        <a:t>, egzersiz ve rehabilitasyon ekipmanı, ekipman depolama).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1229064079"/>
                  </a:ext>
                </a:extLst>
              </a:tr>
              <a:tr h="919879">
                <a:tc>
                  <a:txBody>
                    <a:bodyPr/>
                    <a:lstStyle/>
                    <a:p>
                      <a:pPr marR="147955">
                        <a:lnSpc>
                          <a:spcPct val="107000"/>
                        </a:lnSpc>
                        <a:spcAft>
                          <a:spcPts val="0"/>
                        </a:spcAft>
                      </a:pPr>
                      <a:r>
                        <a:rPr lang="tr-TR" sz="1600" dirty="0">
                          <a:solidFill>
                            <a:schemeClr val="tx1"/>
                          </a:solidFill>
                          <a:effectLst/>
                        </a:rPr>
                        <a:t>1.16</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Solunum, </a:t>
                      </a:r>
                      <a:r>
                        <a:rPr lang="tr-TR" sz="1600" b="1" dirty="0" err="1">
                          <a:effectLst/>
                        </a:rPr>
                        <a:t>mobilizasyon</a:t>
                      </a:r>
                      <a:r>
                        <a:rPr lang="tr-TR" sz="1600" b="1" dirty="0">
                          <a:effectLst/>
                        </a:rPr>
                        <a:t>, egzersiz ve rehabilitasyon ekipmanının bir tesis envanterini tanımlamak ve geliştirmek ve </a:t>
                      </a:r>
                      <a:r>
                        <a:rPr lang="tr-TR" sz="1600" b="1" dirty="0" err="1">
                          <a:effectLst/>
                        </a:rPr>
                        <a:t>pandemik</a:t>
                      </a:r>
                      <a:r>
                        <a:rPr lang="tr-TR" sz="1600" b="1" dirty="0">
                          <a:effectLst/>
                        </a:rPr>
                        <a:t> seviyeler arttıkça </a:t>
                      </a:r>
                      <a:r>
                        <a:rPr lang="tr-TR" sz="1600" dirty="0">
                          <a:effectLst/>
                        </a:rPr>
                        <a:t>(</a:t>
                      </a:r>
                      <a:r>
                        <a:rPr lang="tr-TR" sz="1600" dirty="0" err="1">
                          <a:effectLst/>
                        </a:rPr>
                        <a:t>örn</a:t>
                      </a:r>
                      <a:r>
                        <a:rPr lang="tr-TR" sz="1600" dirty="0">
                          <a:effectLst/>
                        </a:rPr>
                        <a:t>. Ekipmanın bulaşıcı ve bulaşıcı olmayan alanlar arasında hareketini önlemek için) </a:t>
                      </a:r>
                      <a:r>
                        <a:rPr lang="tr-TR" sz="1600" b="1" dirty="0">
                          <a:effectLst/>
                        </a:rPr>
                        <a:t>ekipman tahsis sürecini belirlemek.</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3095403546"/>
                  </a:ext>
                </a:extLst>
              </a:tr>
              <a:tr h="919879">
                <a:tc>
                  <a:txBody>
                    <a:bodyPr/>
                    <a:lstStyle/>
                    <a:p>
                      <a:pPr marR="147955">
                        <a:lnSpc>
                          <a:spcPct val="107000"/>
                        </a:lnSpc>
                        <a:spcAft>
                          <a:spcPts val="0"/>
                        </a:spcAft>
                      </a:pPr>
                      <a:r>
                        <a:rPr lang="tr-TR" sz="1600" dirty="0">
                          <a:solidFill>
                            <a:schemeClr val="tx1"/>
                          </a:solidFill>
                          <a:effectLst/>
                        </a:rPr>
                        <a:t>1.17</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Personelin hem işte hem de evde yüksek bir  </a:t>
                      </a:r>
                      <a:r>
                        <a:rPr lang="tr-TR" sz="1600" b="1" dirty="0" err="1">
                          <a:effectLst/>
                        </a:rPr>
                        <a:t>anksiyete</a:t>
                      </a:r>
                      <a:r>
                        <a:rPr lang="tr-TR" sz="1600" b="1" dirty="0">
                          <a:effectLst/>
                        </a:rPr>
                        <a:t> riski ile artan bir iş yüküne sahip olacağı unutulmamalıdır [12]. Aktif tedavi aşamaları sırasında ve dışında personel desteklenmelidir</a:t>
                      </a:r>
                      <a:r>
                        <a:rPr lang="tr-TR" sz="1600" dirty="0">
                          <a:effectLst/>
                        </a:rPr>
                        <a:t> (</a:t>
                      </a:r>
                      <a:r>
                        <a:rPr lang="tr-TR" sz="1600" dirty="0" err="1">
                          <a:effectLst/>
                        </a:rPr>
                        <a:t>örn</a:t>
                      </a:r>
                      <a:r>
                        <a:rPr lang="tr-TR" sz="1600" dirty="0">
                          <a:effectLst/>
                        </a:rPr>
                        <a:t>. Çalışan yardım programlarına erişim, danışmanlık, kolaylaştırılmış bilgilendirme oturumları).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4197375578"/>
                  </a:ext>
                </a:extLst>
              </a:tr>
              <a:tr h="613936">
                <a:tc>
                  <a:txBody>
                    <a:bodyPr/>
                    <a:lstStyle/>
                    <a:p>
                      <a:pPr marR="147955">
                        <a:lnSpc>
                          <a:spcPct val="107000"/>
                        </a:lnSpc>
                        <a:spcAft>
                          <a:spcPts val="0"/>
                        </a:spcAft>
                      </a:pPr>
                      <a:r>
                        <a:rPr lang="tr-TR" sz="1600" dirty="0">
                          <a:solidFill>
                            <a:schemeClr val="tx1"/>
                          </a:solidFill>
                          <a:effectLst/>
                        </a:rPr>
                        <a:t>1.18</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tc>
                  <a:txBody>
                    <a:bodyPr/>
                    <a:lstStyle/>
                    <a:p>
                      <a:pPr marL="4445" marR="147955">
                        <a:lnSpc>
                          <a:spcPct val="107000"/>
                        </a:lnSpc>
                        <a:spcAft>
                          <a:spcPts val="0"/>
                        </a:spcAft>
                      </a:pPr>
                      <a:r>
                        <a:rPr lang="tr-TR" sz="1600" b="1" dirty="0">
                          <a:effectLst/>
                        </a:rPr>
                        <a:t>Bilgilendirme ve psikolojik desteği düşünün ve/veya teşvik edin; personelin morali artan iş yükü, kişisel güvenlik kaygısı ve aile üyelerinin sağlığı nedeniyle olumsuz etkilenebilir[12</a:t>
                      </a:r>
                      <a:r>
                        <a:rPr lang="tr-TR" sz="1600" dirty="0">
                          <a:effectLst/>
                        </a:rPr>
                        <a:t>].</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586" marR="65586" marT="0" marB="0"/>
                </a:tc>
                <a:extLst>
                  <a:ext uri="{0D108BD9-81ED-4DB2-BD59-A6C34878D82A}">
                    <a16:rowId xmlns:a16="http://schemas.microsoft.com/office/drawing/2014/main" val="1692525781"/>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907211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40953704"/>
              </p:ext>
            </p:extLst>
          </p:nvPr>
        </p:nvGraphicFramePr>
        <p:xfrm>
          <a:off x="679268" y="487667"/>
          <a:ext cx="10755085" cy="6010771"/>
        </p:xfrm>
        <a:graphic>
          <a:graphicData uri="http://schemas.openxmlformats.org/drawingml/2006/table">
            <a:tbl>
              <a:tblPr firstRow="1" firstCol="1" bandRow="1">
                <a:tableStyleId>{5C22544A-7EE6-4342-B048-85BDC9FD1C3A}</a:tableStyleId>
              </a:tblPr>
              <a:tblGrid>
                <a:gridCol w="600892">
                  <a:extLst>
                    <a:ext uri="{9D8B030D-6E8A-4147-A177-3AD203B41FA5}">
                      <a16:colId xmlns:a16="http://schemas.microsoft.com/office/drawing/2014/main" val="1120761552"/>
                    </a:ext>
                  </a:extLst>
                </a:gridCol>
                <a:gridCol w="10154193">
                  <a:extLst>
                    <a:ext uri="{9D8B030D-6E8A-4147-A177-3AD203B41FA5}">
                      <a16:colId xmlns:a16="http://schemas.microsoft.com/office/drawing/2014/main" val="3580772606"/>
                    </a:ext>
                  </a:extLst>
                </a:gridCol>
              </a:tblGrid>
              <a:tr h="628448">
                <a:tc>
                  <a:txBody>
                    <a:bodyPr/>
                    <a:lstStyle/>
                    <a:p>
                      <a:pPr algn="l">
                        <a:lnSpc>
                          <a:spcPct val="107000"/>
                        </a:lnSpc>
                        <a:spcAft>
                          <a:spcPts val="0"/>
                        </a:spcAft>
                      </a:pPr>
                      <a:r>
                        <a:rPr lang="tr-TR" sz="1000">
                          <a:effectLst/>
                        </a:rPr>
                        <a:t> </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dirty="0">
                          <a:solidFill>
                            <a:schemeClr val="tx1"/>
                          </a:solidFill>
                          <a:effectLst/>
                        </a:rPr>
                        <a:t>Tablo2 - </a:t>
                      </a:r>
                      <a:r>
                        <a:rPr lang="tr-TR" sz="2000" dirty="0">
                          <a:solidFill>
                            <a:schemeClr val="tx1"/>
                          </a:solidFill>
                          <a:effectLst/>
                        </a:rPr>
                        <a:t>Kimler fizyoterapistler tarafından tedavi edilmelidir</a:t>
                      </a:r>
                      <a:r>
                        <a:rPr lang="tr-TR" sz="2000" dirty="0" smtClean="0">
                          <a:solidFill>
                            <a:schemeClr val="tx1"/>
                          </a:solidFill>
                          <a:effectLst/>
                        </a:rPr>
                        <a:t>?</a:t>
                      </a:r>
                      <a:endParaRPr lang="tr-TR" sz="2000" dirty="0">
                        <a:solidFill>
                          <a:schemeClr val="tx1"/>
                        </a:solidFill>
                        <a:effectLst/>
                      </a:endParaRPr>
                    </a:p>
                    <a:p>
                      <a:pPr algn="l">
                        <a:lnSpc>
                          <a:spcPct val="107000"/>
                        </a:lnSpc>
                        <a:spcAft>
                          <a:spcPts val="0"/>
                        </a:spcAft>
                      </a:pPr>
                      <a:r>
                        <a:rPr lang="tr-TR" sz="1600" dirty="0">
                          <a:solidFill>
                            <a:schemeClr val="tx1"/>
                          </a:solidFill>
                          <a:effectLst/>
                        </a:rPr>
                        <a:t>Öneriler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3520082311"/>
                  </a:ext>
                </a:extLst>
              </a:tr>
              <a:tr h="609952">
                <a:tc>
                  <a:txBody>
                    <a:bodyPr/>
                    <a:lstStyle/>
                    <a:p>
                      <a:pPr algn="l">
                        <a:lnSpc>
                          <a:spcPct val="107000"/>
                        </a:lnSpc>
                        <a:spcAft>
                          <a:spcPts val="0"/>
                        </a:spcAft>
                      </a:pPr>
                      <a:r>
                        <a:rPr lang="tr-TR" sz="1600" dirty="0">
                          <a:solidFill>
                            <a:schemeClr val="tx1"/>
                          </a:solidFill>
                          <a:effectLst/>
                        </a:rPr>
                        <a:t>2.1</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a:solidFill>
                            <a:schemeClr val="tx1"/>
                          </a:solidFill>
                          <a:effectLst/>
                        </a:rPr>
                        <a:t>COVID-19 ile ilişkili solunum yolu enfeksiyonu çoğunlukla kuru, </a:t>
                      </a:r>
                      <a:r>
                        <a:rPr lang="tr-TR" sz="1600" b="1" dirty="0" err="1">
                          <a:solidFill>
                            <a:schemeClr val="tx1"/>
                          </a:solidFill>
                          <a:effectLst/>
                        </a:rPr>
                        <a:t>non</a:t>
                      </a:r>
                      <a:r>
                        <a:rPr lang="tr-TR" sz="1600" b="1" dirty="0">
                          <a:solidFill>
                            <a:schemeClr val="tx1"/>
                          </a:solidFill>
                          <a:effectLst/>
                        </a:rPr>
                        <a:t>- </a:t>
                      </a:r>
                      <a:r>
                        <a:rPr lang="tr-TR" sz="1600" b="1" dirty="0" err="1">
                          <a:solidFill>
                            <a:schemeClr val="tx1"/>
                          </a:solidFill>
                          <a:effectLst/>
                        </a:rPr>
                        <a:t>prodüktif</a:t>
                      </a:r>
                      <a:r>
                        <a:rPr lang="tr-TR" sz="1600" b="1" dirty="0">
                          <a:solidFill>
                            <a:schemeClr val="tx1"/>
                          </a:solidFill>
                          <a:effectLst/>
                        </a:rPr>
                        <a:t> öksürük ile ilişkilidir ve alt solunum yolu tutulumu </a:t>
                      </a:r>
                      <a:r>
                        <a:rPr lang="tr-TR" sz="1600" b="1" dirty="0" err="1">
                          <a:solidFill>
                            <a:schemeClr val="tx1"/>
                          </a:solidFill>
                          <a:effectLst/>
                        </a:rPr>
                        <a:t>eksüdatif</a:t>
                      </a:r>
                      <a:r>
                        <a:rPr lang="tr-TR" sz="1600" b="1" dirty="0">
                          <a:solidFill>
                            <a:schemeClr val="tx1"/>
                          </a:solidFill>
                          <a:effectLst/>
                        </a:rPr>
                        <a:t> konsolidasyon yerine </a:t>
                      </a:r>
                      <a:r>
                        <a:rPr lang="tr-TR" sz="1600" b="1" dirty="0" err="1">
                          <a:solidFill>
                            <a:schemeClr val="tx1"/>
                          </a:solidFill>
                          <a:effectLst/>
                        </a:rPr>
                        <a:t>pnömoniti</a:t>
                      </a:r>
                      <a:r>
                        <a:rPr lang="tr-TR" sz="1600" b="1" dirty="0">
                          <a:solidFill>
                            <a:schemeClr val="tx1"/>
                          </a:solidFill>
                          <a:effectLst/>
                        </a:rPr>
                        <a:t> içerir </a:t>
                      </a:r>
                      <a:r>
                        <a:rPr lang="tr-TR" sz="1600" dirty="0">
                          <a:solidFill>
                            <a:schemeClr val="tx1"/>
                          </a:solidFill>
                          <a:effectLst/>
                        </a:rPr>
                        <a:t>[20]. </a:t>
                      </a:r>
                      <a:r>
                        <a:rPr lang="tr-TR" sz="1600" b="1" dirty="0">
                          <a:solidFill>
                            <a:srgbClr val="C00000"/>
                          </a:solidFill>
                          <a:effectLst/>
                        </a:rPr>
                        <a:t>Bu durumlarda, solunum fizyoterapisi müdahaleleri </a:t>
                      </a:r>
                      <a:r>
                        <a:rPr lang="tr-TR" sz="1600" b="1" dirty="0" err="1">
                          <a:solidFill>
                            <a:srgbClr val="C00000"/>
                          </a:solidFill>
                          <a:effectLst/>
                        </a:rPr>
                        <a:t>endike</a:t>
                      </a:r>
                      <a:r>
                        <a:rPr lang="tr-TR" sz="1600" b="1" dirty="0">
                          <a:solidFill>
                            <a:srgbClr val="C00000"/>
                          </a:solidFill>
                          <a:effectLst/>
                        </a:rPr>
                        <a:t> değildir.</a:t>
                      </a:r>
                      <a:endParaRPr lang="tr-TR"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990360645"/>
                  </a:ext>
                </a:extLst>
              </a:tr>
              <a:tr h="609952">
                <a:tc>
                  <a:txBody>
                    <a:bodyPr/>
                    <a:lstStyle/>
                    <a:p>
                      <a:pPr algn="l">
                        <a:lnSpc>
                          <a:spcPct val="107000"/>
                        </a:lnSpc>
                        <a:spcAft>
                          <a:spcPts val="0"/>
                        </a:spcAft>
                      </a:pPr>
                      <a:r>
                        <a:rPr lang="tr-TR" sz="1600" dirty="0">
                          <a:solidFill>
                            <a:schemeClr val="tx1"/>
                          </a:solidFill>
                          <a:effectLst/>
                        </a:rPr>
                        <a:t>2.2</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a:effectLst/>
                        </a:rPr>
                        <a:t>COVID-19 dan şüphelenilen veya teyit edilen  ve eş zamanlı olarak ya da daha sonra </a:t>
                      </a:r>
                      <a:r>
                        <a:rPr lang="tr-TR" sz="1600" b="1" dirty="0" err="1">
                          <a:effectLst/>
                        </a:rPr>
                        <a:t>eksüdatif</a:t>
                      </a:r>
                      <a:r>
                        <a:rPr lang="tr-TR" sz="1600" b="1" dirty="0">
                          <a:effectLst/>
                        </a:rPr>
                        <a:t> konsolidasyon, mukoza </a:t>
                      </a:r>
                      <a:r>
                        <a:rPr lang="tr-TR" sz="1600" b="1" dirty="0" err="1">
                          <a:effectLst/>
                        </a:rPr>
                        <a:t>hipersekresyonu</a:t>
                      </a:r>
                      <a:r>
                        <a:rPr lang="tr-TR" sz="1600" b="1" dirty="0">
                          <a:effectLst/>
                        </a:rPr>
                        <a:t> ve/veya </a:t>
                      </a:r>
                      <a:r>
                        <a:rPr lang="tr-TR" sz="1600" b="1" dirty="0" err="1">
                          <a:effectLst/>
                        </a:rPr>
                        <a:t>sekresyon</a:t>
                      </a:r>
                      <a:r>
                        <a:rPr lang="tr-TR" sz="1600" b="1" dirty="0">
                          <a:effectLst/>
                        </a:rPr>
                        <a:t> atım güçlüğü olan hastalara hastane bölümlerinde veya yoğun bakım ünitelerinde solunum fizyoterapisi müdahaleleri gösterilebilir.</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3961175027"/>
                  </a:ext>
                </a:extLst>
              </a:tr>
              <a:tr h="624728">
                <a:tc>
                  <a:txBody>
                    <a:bodyPr/>
                    <a:lstStyle/>
                    <a:p>
                      <a:pPr algn="l">
                        <a:lnSpc>
                          <a:spcPct val="107000"/>
                        </a:lnSpc>
                        <a:spcAft>
                          <a:spcPts val="0"/>
                        </a:spcAft>
                      </a:pPr>
                      <a:r>
                        <a:rPr lang="tr-TR" sz="1600" dirty="0">
                          <a:solidFill>
                            <a:schemeClr val="tx1"/>
                          </a:solidFill>
                          <a:effectLst/>
                        </a:rPr>
                        <a:t>2.3</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a:effectLst/>
                        </a:rPr>
                        <a:t>Fizyoterapistler, egzersiz ve rehabilitasyon için müdahalelerin sağlanmasında sürekli bir rol oynayacaktır örneğin; </a:t>
                      </a:r>
                      <a:r>
                        <a:rPr lang="tr-TR" sz="1600" b="1" dirty="0" err="1">
                          <a:solidFill>
                            <a:srgbClr val="C00000"/>
                          </a:solidFill>
                          <a:effectLst/>
                        </a:rPr>
                        <a:t>komorbiditesi</a:t>
                      </a:r>
                      <a:r>
                        <a:rPr lang="tr-TR" sz="1600" b="1" dirty="0">
                          <a:solidFill>
                            <a:srgbClr val="C00000"/>
                          </a:solidFill>
                          <a:effectLst/>
                        </a:rPr>
                        <a:t> olan hastalarda yoğun bakım ünitesi zayıflık için önemli fonksiyonel düşüş ve/veya (risk) yaratır.</a:t>
                      </a:r>
                      <a:endParaRPr lang="tr-TR"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1227776702"/>
                  </a:ext>
                </a:extLst>
              </a:tr>
              <a:tr h="813268">
                <a:tc>
                  <a:txBody>
                    <a:bodyPr/>
                    <a:lstStyle/>
                    <a:p>
                      <a:pPr algn="l">
                        <a:lnSpc>
                          <a:spcPct val="107000"/>
                        </a:lnSpc>
                        <a:spcAft>
                          <a:spcPts val="0"/>
                        </a:spcAft>
                      </a:pPr>
                      <a:r>
                        <a:rPr lang="tr-TR" sz="1600" dirty="0">
                          <a:solidFill>
                            <a:schemeClr val="tx1"/>
                          </a:solidFill>
                          <a:effectLst/>
                        </a:rPr>
                        <a:t>2.4</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dirty="0">
                          <a:effectLst/>
                        </a:rPr>
                        <a:t>Fizyoterapi müdahaleleri sadece klinik göstergeler olduğunda sağlanmalıdır, böylece COVID-19 ‘</a:t>
                      </a:r>
                      <a:r>
                        <a:rPr lang="tr-TR" sz="1600" dirty="0" err="1">
                          <a:effectLst/>
                        </a:rPr>
                        <a:t>lu</a:t>
                      </a:r>
                      <a:r>
                        <a:rPr lang="tr-TR" sz="1600" dirty="0">
                          <a:effectLst/>
                        </a:rPr>
                        <a:t> hastaların personel  </a:t>
                      </a:r>
                      <a:r>
                        <a:rPr lang="tr-TR" sz="1600" dirty="0" err="1">
                          <a:effectLst/>
                        </a:rPr>
                        <a:t>maruziyeti</a:t>
                      </a:r>
                      <a:r>
                        <a:rPr lang="tr-TR" sz="1600" dirty="0">
                          <a:effectLst/>
                        </a:rPr>
                        <a:t> en aza indirilir. </a:t>
                      </a:r>
                      <a:r>
                        <a:rPr lang="tr-TR" sz="1600" b="1" dirty="0">
                          <a:solidFill>
                            <a:srgbClr val="C00000"/>
                          </a:solidFill>
                          <a:effectLst/>
                        </a:rPr>
                        <a:t>COVID-19 hastalarının izolasyon odalarında/alanlarında gereksiz yere </a:t>
                      </a:r>
                      <a:r>
                        <a:rPr lang="tr-TR" sz="1600" b="1" dirty="0" smtClean="0">
                          <a:solidFill>
                            <a:srgbClr val="C00000"/>
                          </a:solidFill>
                          <a:effectLst/>
                        </a:rPr>
                        <a:t>incelemelerin </a:t>
                      </a:r>
                      <a:r>
                        <a:rPr lang="tr-TR" sz="1600" b="1" dirty="0">
                          <a:solidFill>
                            <a:srgbClr val="C00000"/>
                          </a:solidFill>
                          <a:effectLst/>
                        </a:rPr>
                        <a:t>de </a:t>
                      </a:r>
                      <a:r>
                        <a:rPr lang="tr-TR" sz="1600" b="1" dirty="0" smtClean="0">
                          <a:solidFill>
                            <a:srgbClr val="C00000"/>
                          </a:solidFill>
                          <a:effectLst/>
                        </a:rPr>
                        <a:t>kişisel</a:t>
                      </a:r>
                      <a:r>
                        <a:rPr lang="tr-TR" sz="1600" b="1" baseline="0" dirty="0" smtClean="0">
                          <a:solidFill>
                            <a:srgbClr val="C00000"/>
                          </a:solidFill>
                          <a:effectLst/>
                        </a:rPr>
                        <a:t> koruyucu ekipman (KKE)</a:t>
                      </a:r>
                      <a:r>
                        <a:rPr lang="tr-TR" sz="1600" b="1" dirty="0" smtClean="0">
                          <a:solidFill>
                            <a:srgbClr val="C00000"/>
                          </a:solidFill>
                          <a:effectLst/>
                        </a:rPr>
                        <a:t> </a:t>
                      </a:r>
                      <a:r>
                        <a:rPr lang="tr-TR" sz="1600" b="1" dirty="0">
                          <a:solidFill>
                            <a:srgbClr val="C00000"/>
                          </a:solidFill>
                          <a:effectLst/>
                        </a:rPr>
                        <a:t>kaynakları üzerinde olumsuz etkisi olacaktır.</a:t>
                      </a:r>
                      <a:endParaRPr lang="tr-TR"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1085346797"/>
                  </a:ext>
                </a:extLst>
              </a:tr>
              <a:tr h="813268">
                <a:tc>
                  <a:txBody>
                    <a:bodyPr/>
                    <a:lstStyle/>
                    <a:p>
                      <a:pPr algn="l">
                        <a:lnSpc>
                          <a:spcPct val="107000"/>
                        </a:lnSpc>
                        <a:spcAft>
                          <a:spcPts val="0"/>
                        </a:spcAft>
                      </a:pPr>
                      <a:r>
                        <a:rPr lang="tr-TR" sz="1600" dirty="0">
                          <a:solidFill>
                            <a:schemeClr val="tx1"/>
                          </a:solidFill>
                          <a:effectLst/>
                        </a:rPr>
                        <a:t>2.5</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smtClean="0">
                          <a:effectLst/>
                        </a:rPr>
                        <a:t>Fizyoterapistler</a:t>
                      </a:r>
                      <a:r>
                        <a:rPr lang="tr-TR" sz="1600" b="1" dirty="0">
                          <a:effectLst/>
                        </a:rPr>
                        <a:t>, COVID-19 doğrulanmış veya şüphelenilen hastalarda fizyoterapi incelemelerinin </a:t>
                      </a:r>
                      <a:r>
                        <a:rPr lang="tr-TR" sz="1600" b="1" dirty="0" err="1">
                          <a:effectLst/>
                        </a:rPr>
                        <a:t>endikasyonlarını</a:t>
                      </a:r>
                      <a:r>
                        <a:rPr lang="tr-TR" sz="1600" b="1" dirty="0">
                          <a:effectLst/>
                        </a:rPr>
                        <a:t> belirlemek ve belirlenen /kararlaştırılan yönergelere göre tarama yapmak için düzenli olarak kıdemli sağlık personeli ile </a:t>
                      </a:r>
                      <a:r>
                        <a:rPr lang="tr-TR" sz="1600" b="1" dirty="0" smtClean="0">
                          <a:effectLst/>
                        </a:rPr>
                        <a:t>görüşmelidir </a:t>
                      </a:r>
                      <a:r>
                        <a:rPr lang="tr-TR" sz="1600" dirty="0" smtClean="0">
                          <a:effectLst/>
                        </a:rPr>
                        <a:t>(</a:t>
                      </a:r>
                      <a:r>
                        <a:rPr lang="tr-TR" sz="1600" dirty="0">
                          <a:effectLst/>
                        </a:rPr>
                        <a:t>Tablo 3, önerilen bir çerçeve sunmaktadır).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2338820366"/>
                  </a:ext>
                </a:extLst>
              </a:tr>
              <a:tr h="503794">
                <a:tc>
                  <a:txBody>
                    <a:bodyPr/>
                    <a:lstStyle/>
                    <a:p>
                      <a:pPr algn="l">
                        <a:lnSpc>
                          <a:spcPct val="107000"/>
                        </a:lnSpc>
                        <a:spcAft>
                          <a:spcPts val="0"/>
                        </a:spcAft>
                      </a:pPr>
                      <a:r>
                        <a:rPr lang="tr-TR" sz="1600" dirty="0">
                          <a:solidFill>
                            <a:schemeClr val="tx1"/>
                          </a:solidFill>
                          <a:effectLst/>
                        </a:rPr>
                        <a:t>2.6</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a:effectLst/>
                        </a:rPr>
                        <a:t>Fizyoterapi personeli, COVID-19 </a:t>
                      </a:r>
                      <a:r>
                        <a:rPr lang="tr-TR" sz="1600" b="1" dirty="0">
                          <a:solidFill>
                            <a:srgbClr val="C00000"/>
                          </a:solidFill>
                          <a:effectLst/>
                        </a:rPr>
                        <a:t>doğrulanmış veya şüphelenilen hastaların sadece sevk taraması için izole edildiği izolasyon odalarına rutin olarak girmemelidir.</a:t>
                      </a:r>
                      <a:endParaRPr lang="tr-TR"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1243562734"/>
                  </a:ext>
                </a:extLst>
              </a:tr>
              <a:tr h="813268">
                <a:tc>
                  <a:txBody>
                    <a:bodyPr/>
                    <a:lstStyle/>
                    <a:p>
                      <a:pPr algn="l">
                        <a:lnSpc>
                          <a:spcPct val="107000"/>
                        </a:lnSpc>
                        <a:spcAft>
                          <a:spcPts val="0"/>
                        </a:spcAft>
                      </a:pPr>
                      <a:r>
                        <a:rPr lang="tr-TR" sz="1600" dirty="0">
                          <a:solidFill>
                            <a:schemeClr val="tx1"/>
                          </a:solidFill>
                          <a:effectLst/>
                        </a:rPr>
                        <a:t>2.7</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tc>
                  <a:txBody>
                    <a:bodyPr/>
                    <a:lstStyle/>
                    <a:p>
                      <a:pPr algn="l">
                        <a:lnSpc>
                          <a:spcPct val="107000"/>
                        </a:lnSpc>
                        <a:spcAft>
                          <a:spcPts val="0"/>
                        </a:spcAft>
                      </a:pPr>
                      <a:r>
                        <a:rPr lang="tr-TR" sz="1600" b="1" dirty="0">
                          <a:effectLst/>
                        </a:rPr>
                        <a:t>Hasta ile doğrudan temasta değilken </a:t>
                      </a:r>
                      <a:r>
                        <a:rPr lang="tr-TR" sz="1600" b="1" dirty="0" err="1">
                          <a:effectLst/>
                        </a:rPr>
                        <a:t>subjektif</a:t>
                      </a:r>
                      <a:r>
                        <a:rPr lang="tr-TR" sz="1600" b="1" dirty="0">
                          <a:effectLst/>
                        </a:rPr>
                        <a:t> inceleme ve değerlendirme yoluyla hastaların değerlendirilmesi için seçenekler mümkün olduğunca önce denenmelidir örneğin; hastaları izole edildikleri odalarında telefonla aramak ve hareketlilik bilgileri için </a:t>
                      </a:r>
                      <a:r>
                        <a:rPr lang="tr-TR" sz="1600" b="1" dirty="0" err="1">
                          <a:effectLst/>
                        </a:rPr>
                        <a:t>subjektif</a:t>
                      </a:r>
                      <a:r>
                        <a:rPr lang="tr-TR" sz="1600" b="1" dirty="0">
                          <a:effectLst/>
                        </a:rPr>
                        <a:t> bir değerlendirme yapmak ve/veya hava yolu temizleme teknikleri konusunda eğitim vermek.</a:t>
                      </a:r>
                      <a:endParaRPr lang="tr-T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612" marR="62612" marT="0" marB="0"/>
                </a:tc>
                <a:extLst>
                  <a:ext uri="{0D108BD9-81ED-4DB2-BD59-A6C34878D82A}">
                    <a16:rowId xmlns:a16="http://schemas.microsoft.com/office/drawing/2014/main" val="763953584"/>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19554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15660912"/>
              </p:ext>
            </p:extLst>
          </p:nvPr>
        </p:nvGraphicFramePr>
        <p:xfrm>
          <a:off x="838200" y="625529"/>
          <a:ext cx="10596154" cy="5652891"/>
        </p:xfrm>
        <a:graphic>
          <a:graphicData uri="http://schemas.openxmlformats.org/drawingml/2006/table">
            <a:tbl>
              <a:tblPr firstRow="1" firstCol="1" bandRow="1">
                <a:tableStyleId>{5C22544A-7EE6-4342-B048-85BDC9FD1C3A}</a:tableStyleId>
              </a:tblPr>
              <a:tblGrid>
                <a:gridCol w="1992086">
                  <a:extLst>
                    <a:ext uri="{9D8B030D-6E8A-4147-A177-3AD203B41FA5}">
                      <a16:colId xmlns:a16="http://schemas.microsoft.com/office/drawing/2014/main" val="1678557715"/>
                    </a:ext>
                  </a:extLst>
                </a:gridCol>
                <a:gridCol w="3997234">
                  <a:extLst>
                    <a:ext uri="{9D8B030D-6E8A-4147-A177-3AD203B41FA5}">
                      <a16:colId xmlns:a16="http://schemas.microsoft.com/office/drawing/2014/main" val="2800001379"/>
                    </a:ext>
                  </a:extLst>
                </a:gridCol>
                <a:gridCol w="4606834">
                  <a:extLst>
                    <a:ext uri="{9D8B030D-6E8A-4147-A177-3AD203B41FA5}">
                      <a16:colId xmlns:a16="http://schemas.microsoft.com/office/drawing/2014/main" val="155188181"/>
                    </a:ext>
                  </a:extLst>
                </a:gridCol>
              </a:tblGrid>
              <a:tr h="962442">
                <a:tc gridSpan="3">
                  <a:txBody>
                    <a:bodyPr/>
                    <a:lstStyle/>
                    <a:p>
                      <a:pPr algn="l">
                        <a:lnSpc>
                          <a:spcPct val="107000"/>
                        </a:lnSpc>
                        <a:spcAft>
                          <a:spcPts val="0"/>
                        </a:spcAft>
                      </a:pPr>
                      <a:endParaRPr lang="tr-TR" sz="2000" dirty="0" smtClean="0">
                        <a:solidFill>
                          <a:schemeClr val="tx1"/>
                        </a:solidFill>
                        <a:effectLst/>
                      </a:endParaRPr>
                    </a:p>
                    <a:p>
                      <a:pPr algn="l">
                        <a:lnSpc>
                          <a:spcPct val="107000"/>
                        </a:lnSpc>
                        <a:spcAft>
                          <a:spcPts val="0"/>
                        </a:spcAft>
                      </a:pPr>
                      <a:r>
                        <a:rPr lang="tr-TR" sz="2000" dirty="0" smtClean="0">
                          <a:solidFill>
                            <a:schemeClr val="tx1"/>
                          </a:solidFill>
                          <a:effectLst/>
                        </a:rPr>
                        <a:t>Tablo </a:t>
                      </a:r>
                      <a:r>
                        <a:rPr lang="tr-TR" sz="2000" dirty="0">
                          <a:solidFill>
                            <a:schemeClr val="tx1"/>
                          </a:solidFill>
                          <a:effectLst/>
                        </a:rPr>
                        <a:t>3. COVID-19 ile fizyoterapi tutulumu için tarama </a:t>
                      </a:r>
                      <a:r>
                        <a:rPr lang="tr-TR" sz="2000" dirty="0" smtClean="0">
                          <a:solidFill>
                            <a:schemeClr val="tx1"/>
                          </a:solidFill>
                          <a:effectLst/>
                        </a:rPr>
                        <a:t>yönergeleri</a:t>
                      </a:r>
                    </a:p>
                    <a:p>
                      <a:pPr algn="l">
                        <a:lnSpc>
                          <a:spcPct val="107000"/>
                        </a:lnSpc>
                        <a:spcAft>
                          <a:spcPts val="0"/>
                        </a:spcAft>
                      </a:pP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188170875"/>
                  </a:ext>
                </a:extLst>
              </a:tr>
              <a:tr h="521038">
                <a:tc rowSpan="3">
                  <a:txBody>
                    <a:bodyPr/>
                    <a:lstStyle/>
                    <a:p>
                      <a:pPr algn="l">
                        <a:lnSpc>
                          <a:spcPct val="107000"/>
                        </a:lnSpc>
                        <a:spcAft>
                          <a:spcPts val="0"/>
                        </a:spcAft>
                      </a:pPr>
                      <a:r>
                        <a:rPr lang="tr-TR" sz="2000" dirty="0">
                          <a:solidFill>
                            <a:schemeClr val="tx1"/>
                          </a:solidFill>
                          <a:effectLst/>
                        </a:rPr>
                        <a:t> </a:t>
                      </a:r>
                    </a:p>
                    <a:p>
                      <a:pPr algn="l">
                        <a:lnSpc>
                          <a:spcPct val="107000"/>
                        </a:lnSpc>
                        <a:spcAft>
                          <a:spcPts val="0"/>
                        </a:spcAft>
                      </a:pPr>
                      <a:r>
                        <a:rPr lang="tr-TR" sz="2000" dirty="0">
                          <a:solidFill>
                            <a:schemeClr val="tx1"/>
                          </a:solidFill>
                          <a:effectLst/>
                        </a:rPr>
                        <a:t> </a:t>
                      </a:r>
                    </a:p>
                    <a:p>
                      <a:pPr algn="l">
                        <a:lnSpc>
                          <a:spcPct val="107000"/>
                        </a:lnSpc>
                        <a:spcAft>
                          <a:spcPts val="0"/>
                        </a:spcAft>
                      </a:pPr>
                      <a:r>
                        <a:rPr lang="tr-TR" sz="2000" dirty="0">
                          <a:solidFill>
                            <a:schemeClr val="tx1"/>
                          </a:solidFill>
                          <a:effectLst/>
                        </a:rPr>
                        <a:t> </a:t>
                      </a:r>
                    </a:p>
                    <a:p>
                      <a:pPr algn="l">
                        <a:lnSpc>
                          <a:spcPct val="107000"/>
                        </a:lnSpc>
                        <a:spcAft>
                          <a:spcPts val="0"/>
                        </a:spcAft>
                      </a:pPr>
                      <a:r>
                        <a:rPr lang="tr-TR" sz="2000" dirty="0">
                          <a:solidFill>
                            <a:schemeClr val="tx1"/>
                          </a:solidFill>
                          <a:effectLst/>
                        </a:rPr>
                        <a:t> </a:t>
                      </a:r>
                    </a:p>
                    <a:p>
                      <a:pPr algn="l">
                        <a:lnSpc>
                          <a:spcPct val="107000"/>
                        </a:lnSpc>
                        <a:spcAft>
                          <a:spcPts val="0"/>
                        </a:spcAft>
                      </a:pPr>
                      <a:r>
                        <a:rPr lang="tr-TR" sz="2000" dirty="0">
                          <a:solidFill>
                            <a:schemeClr val="tx1"/>
                          </a:solidFill>
                          <a:effectLst/>
                        </a:rPr>
                        <a:t> </a:t>
                      </a:r>
                    </a:p>
                    <a:p>
                      <a:pPr algn="l">
                        <a:lnSpc>
                          <a:spcPct val="107000"/>
                        </a:lnSpc>
                        <a:spcAft>
                          <a:spcPts val="0"/>
                        </a:spcAft>
                      </a:pPr>
                      <a:r>
                        <a:rPr lang="tr-TR" sz="2000" dirty="0">
                          <a:solidFill>
                            <a:schemeClr val="tx1"/>
                          </a:solidFill>
                          <a:effectLst/>
                        </a:rPr>
                        <a:t>  </a:t>
                      </a:r>
                    </a:p>
                    <a:p>
                      <a:pPr algn="ctr">
                        <a:lnSpc>
                          <a:spcPct val="107000"/>
                        </a:lnSpc>
                        <a:spcAft>
                          <a:spcPts val="0"/>
                        </a:spcAft>
                      </a:pPr>
                      <a:r>
                        <a:rPr lang="tr-TR" sz="2000" dirty="0">
                          <a:solidFill>
                            <a:schemeClr val="tx1"/>
                          </a:solidFill>
                          <a:effectLst/>
                        </a:rPr>
                        <a:t>SOLUNUM</a:t>
                      </a:r>
                      <a:endParaRPr lang="tr-TR"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600">
                          <a:effectLst/>
                        </a:rPr>
                        <a:t>COVID-19 hasta sunumu</a:t>
                      </a:r>
                    </a:p>
                    <a:p>
                      <a:pPr algn="l">
                        <a:lnSpc>
                          <a:spcPct val="107000"/>
                        </a:lnSpc>
                        <a:spcAft>
                          <a:spcPts val="0"/>
                        </a:spcAft>
                      </a:pPr>
                      <a:r>
                        <a:rPr lang="tr-TR" sz="1600">
                          <a:effectLst/>
                        </a:rPr>
                        <a:t>(onaylanmış veya şüpheli)</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600">
                          <a:effectLst/>
                        </a:rPr>
                        <a:t>Fizyoterapiye sevk?</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610730"/>
                  </a:ext>
                </a:extLst>
              </a:tr>
              <a:tr h="1302594">
                <a:tc vMerge="1">
                  <a:txBody>
                    <a:bodyPr/>
                    <a:lstStyle/>
                    <a:p>
                      <a:endParaRPr lang="tr-TR"/>
                    </a:p>
                  </a:txBody>
                  <a:tcPr/>
                </a:tc>
                <a:tc>
                  <a:txBody>
                    <a:bodyPr/>
                    <a:lstStyle/>
                    <a:p>
                      <a:pPr algn="l">
                        <a:lnSpc>
                          <a:spcPct val="107000"/>
                        </a:lnSpc>
                        <a:spcAft>
                          <a:spcPts val="0"/>
                        </a:spcAft>
                      </a:pPr>
                      <a:r>
                        <a:rPr lang="tr-TR" sz="1600" b="1" dirty="0">
                          <a:effectLst/>
                        </a:rPr>
                        <a:t>Anlamlı olmayan hafif semptomlar</a:t>
                      </a:r>
                    </a:p>
                    <a:p>
                      <a:pPr algn="l">
                        <a:lnSpc>
                          <a:spcPct val="107000"/>
                        </a:lnSpc>
                        <a:spcAft>
                          <a:spcPts val="0"/>
                        </a:spcAft>
                      </a:pPr>
                      <a:r>
                        <a:rPr lang="tr-TR" sz="1600" b="1" dirty="0">
                          <a:effectLst/>
                        </a:rPr>
                        <a:t>solunum yetmezliği </a:t>
                      </a:r>
                    </a:p>
                    <a:p>
                      <a:pPr algn="l">
                        <a:lnSpc>
                          <a:spcPct val="107000"/>
                        </a:lnSpc>
                        <a:spcAft>
                          <a:spcPts val="0"/>
                        </a:spcAft>
                      </a:pPr>
                      <a:r>
                        <a:rPr lang="tr-TR" sz="1600" dirty="0" err="1">
                          <a:effectLst/>
                        </a:rPr>
                        <a:t>örn</a:t>
                      </a:r>
                      <a:r>
                        <a:rPr lang="tr-TR" sz="1600" dirty="0">
                          <a:effectLst/>
                        </a:rPr>
                        <a:t>. </a:t>
                      </a:r>
                      <a:r>
                        <a:rPr lang="tr-TR" sz="1600" b="1" dirty="0">
                          <a:solidFill>
                            <a:srgbClr val="C00000"/>
                          </a:solidFill>
                          <a:effectLst/>
                        </a:rPr>
                        <a:t>ateş, kuru öksürük, göğüs röntgeni değişikliği yok</a:t>
                      </a:r>
                    </a:p>
                    <a:p>
                      <a:pPr algn="l">
                        <a:lnSpc>
                          <a:spcPct val="107000"/>
                        </a:lnSpc>
                        <a:spcAft>
                          <a:spcPts val="0"/>
                        </a:spcAft>
                      </a:pPr>
                      <a:r>
                        <a:rPr lang="tr-TR" sz="16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600" b="1" u="sng" dirty="0">
                          <a:effectLst/>
                        </a:rPr>
                        <a:t>Fizyoterapi </a:t>
                      </a:r>
                      <a:r>
                        <a:rPr lang="tr-TR" sz="1600" b="1" u="sng" dirty="0" err="1">
                          <a:effectLst/>
                        </a:rPr>
                        <a:t>müdaheleleri</a:t>
                      </a:r>
                      <a:r>
                        <a:rPr lang="tr-TR" sz="1600" b="1" u="sng" dirty="0">
                          <a:effectLst/>
                        </a:rPr>
                        <a:t> havayolu açma veya balgam örnekleri için tavsiye edilmez.[20]</a:t>
                      </a:r>
                    </a:p>
                    <a:p>
                      <a:pPr algn="l">
                        <a:lnSpc>
                          <a:spcPct val="107000"/>
                        </a:lnSpc>
                        <a:spcAft>
                          <a:spcPts val="0"/>
                        </a:spcAft>
                      </a:pPr>
                      <a:r>
                        <a:rPr lang="tr-TR" sz="1600" b="1" dirty="0">
                          <a:effectLst/>
                        </a:rPr>
                        <a:t> </a:t>
                      </a:r>
                    </a:p>
                    <a:p>
                      <a:pPr algn="l">
                        <a:lnSpc>
                          <a:spcPct val="107000"/>
                        </a:lnSpc>
                        <a:spcAft>
                          <a:spcPts val="0"/>
                        </a:spcAft>
                      </a:pPr>
                      <a:r>
                        <a:rPr lang="tr-TR" sz="1600" b="1" u="sng" dirty="0">
                          <a:effectLst/>
                        </a:rPr>
                        <a:t>Hastaya fizyoterapi uygulanmaz.</a:t>
                      </a:r>
                      <a:endParaRPr lang="tr-TR" sz="16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5021247"/>
                  </a:ext>
                </a:extLst>
              </a:tr>
              <a:tr h="2848032">
                <a:tc vMerge="1">
                  <a:txBody>
                    <a:bodyPr/>
                    <a:lstStyle/>
                    <a:p>
                      <a:endParaRPr lang="tr-TR"/>
                    </a:p>
                  </a:txBody>
                  <a:tcPr/>
                </a:tc>
                <a:tc>
                  <a:txBody>
                    <a:bodyPr/>
                    <a:lstStyle/>
                    <a:p>
                      <a:pPr algn="l">
                        <a:lnSpc>
                          <a:spcPct val="107000"/>
                        </a:lnSpc>
                        <a:spcAft>
                          <a:spcPts val="0"/>
                        </a:spcAft>
                      </a:pPr>
                      <a:endParaRPr lang="tr-TR" sz="1600" dirty="0" smtClean="0">
                        <a:effectLst/>
                      </a:endParaRPr>
                    </a:p>
                    <a:p>
                      <a:pPr algn="l">
                        <a:lnSpc>
                          <a:spcPct val="107000"/>
                        </a:lnSpc>
                        <a:spcAft>
                          <a:spcPts val="0"/>
                        </a:spcAft>
                      </a:pPr>
                      <a:r>
                        <a:rPr lang="tr-TR" sz="1600" dirty="0" smtClean="0">
                          <a:effectLst/>
                        </a:rPr>
                        <a:t>Ortaya </a:t>
                      </a:r>
                      <a:r>
                        <a:rPr lang="tr-TR" sz="1600" dirty="0">
                          <a:effectLst/>
                        </a:rPr>
                        <a:t>çıkan </a:t>
                      </a:r>
                      <a:r>
                        <a:rPr lang="tr-TR" sz="1600" dirty="0" err="1">
                          <a:effectLst/>
                        </a:rPr>
                        <a:t>pnömoni</a:t>
                      </a:r>
                      <a:r>
                        <a:rPr lang="tr-TR" sz="1600" dirty="0">
                          <a:effectLst/>
                        </a:rPr>
                        <a:t> özellikleri:</a:t>
                      </a:r>
                    </a:p>
                    <a:p>
                      <a:pPr algn="l">
                        <a:lnSpc>
                          <a:spcPct val="107000"/>
                        </a:lnSpc>
                        <a:spcAft>
                          <a:spcPts val="0"/>
                        </a:spcAft>
                      </a:pPr>
                      <a:r>
                        <a:rPr lang="tr-TR" sz="1600" dirty="0">
                          <a:effectLst/>
                        </a:rPr>
                        <a:t>• düşük seviyeli oksijen gereksinimi (ör.</a:t>
                      </a:r>
                    </a:p>
                    <a:p>
                      <a:pPr algn="l">
                        <a:lnSpc>
                          <a:spcPct val="107000"/>
                        </a:lnSpc>
                        <a:spcAft>
                          <a:spcPts val="0"/>
                        </a:spcAft>
                      </a:pPr>
                      <a:r>
                        <a:rPr lang="tr-TR" sz="1600" dirty="0">
                          <a:effectLst/>
                        </a:rPr>
                        <a:t>SpO2 için oksijen akışı ≤5L / </a:t>
                      </a:r>
                      <a:r>
                        <a:rPr lang="tr-TR" sz="1600" dirty="0" err="1">
                          <a:effectLst/>
                        </a:rPr>
                        <a:t>dak</a:t>
                      </a:r>
                      <a:r>
                        <a:rPr lang="tr-TR" sz="1600" dirty="0">
                          <a:effectLst/>
                        </a:rPr>
                        <a:t> ≥% 90).</a:t>
                      </a:r>
                    </a:p>
                    <a:p>
                      <a:pPr algn="l">
                        <a:lnSpc>
                          <a:spcPct val="107000"/>
                        </a:lnSpc>
                        <a:spcAft>
                          <a:spcPts val="0"/>
                        </a:spcAft>
                      </a:pPr>
                      <a:r>
                        <a:rPr lang="tr-TR" sz="1600" dirty="0">
                          <a:effectLst/>
                        </a:rPr>
                        <a:t>• </a:t>
                      </a:r>
                      <a:r>
                        <a:rPr lang="tr-TR" sz="1600" dirty="0" err="1">
                          <a:effectLst/>
                        </a:rPr>
                        <a:t>non-prodüktif</a:t>
                      </a:r>
                      <a:r>
                        <a:rPr lang="tr-TR" sz="1600" dirty="0">
                          <a:effectLst/>
                        </a:rPr>
                        <a:t> öksürük</a:t>
                      </a:r>
                    </a:p>
                    <a:p>
                      <a:pPr algn="l">
                        <a:lnSpc>
                          <a:spcPct val="107000"/>
                        </a:lnSpc>
                        <a:spcAft>
                          <a:spcPts val="0"/>
                        </a:spcAft>
                      </a:pPr>
                      <a:r>
                        <a:rPr lang="tr-TR" sz="1600" dirty="0">
                          <a:effectLst/>
                        </a:rPr>
                        <a:t>• veya hasta öksürür ve </a:t>
                      </a:r>
                      <a:r>
                        <a:rPr lang="tr-TR" sz="1600" dirty="0" err="1">
                          <a:effectLst/>
                        </a:rPr>
                        <a:t>sekresyonu</a:t>
                      </a:r>
                      <a:r>
                        <a:rPr lang="tr-TR" sz="1600" dirty="0">
                          <a:effectLst/>
                        </a:rPr>
                        <a:t> bağımsız olarak temizleyebilir.</a:t>
                      </a:r>
                    </a:p>
                    <a:p>
                      <a:pPr algn="l">
                        <a:lnSpc>
                          <a:spcPct val="107000"/>
                        </a:lnSpc>
                        <a:spcAft>
                          <a:spcPts val="0"/>
                        </a:spcAft>
                      </a:pPr>
                      <a:r>
                        <a:rPr lang="tr-TR" sz="1600" dirty="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tr-TR" sz="1600" dirty="0">
                          <a:effectLst/>
                        </a:rPr>
                        <a:t> </a:t>
                      </a:r>
                    </a:p>
                    <a:p>
                      <a:pPr algn="l">
                        <a:lnSpc>
                          <a:spcPct val="107000"/>
                        </a:lnSpc>
                        <a:spcAft>
                          <a:spcPts val="0"/>
                        </a:spcAft>
                      </a:pPr>
                      <a:r>
                        <a:rPr lang="tr-TR" sz="1600" b="1" u="sng" dirty="0">
                          <a:effectLst/>
                        </a:rPr>
                        <a:t>Fizyoterapi </a:t>
                      </a:r>
                      <a:r>
                        <a:rPr lang="tr-TR" sz="1600" b="1" u="sng" dirty="0" err="1">
                          <a:effectLst/>
                        </a:rPr>
                        <a:t>müdaheleleri</a:t>
                      </a:r>
                      <a:r>
                        <a:rPr lang="tr-TR" sz="1600" b="1" u="sng" dirty="0">
                          <a:effectLst/>
                        </a:rPr>
                        <a:t> havayolu açma veya balgam örnekleri için tavsiye edilmez.[20]</a:t>
                      </a:r>
                    </a:p>
                    <a:p>
                      <a:pPr algn="l">
                        <a:lnSpc>
                          <a:spcPct val="107000"/>
                        </a:lnSpc>
                        <a:spcAft>
                          <a:spcPts val="0"/>
                        </a:spcAft>
                      </a:pPr>
                      <a:r>
                        <a:rPr lang="tr-TR" sz="1600" b="1" u="sng" dirty="0">
                          <a:effectLst/>
                        </a:rPr>
                        <a:t> </a:t>
                      </a:r>
                    </a:p>
                    <a:p>
                      <a:pPr algn="l">
                        <a:lnSpc>
                          <a:spcPct val="107000"/>
                        </a:lnSpc>
                        <a:spcAft>
                          <a:spcPts val="0"/>
                        </a:spcAft>
                      </a:pPr>
                      <a:r>
                        <a:rPr lang="tr-TR" sz="1600" b="1" u="sng" dirty="0">
                          <a:effectLst/>
                        </a:rPr>
                        <a:t>Hastaya fizyoterapi uygulanmaz.</a:t>
                      </a:r>
                      <a:endParaRPr lang="tr-TR" sz="16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6792969"/>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58127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5" name="Tablo 4"/>
          <p:cNvGraphicFramePr>
            <a:graphicFrameLocks noGrp="1"/>
          </p:cNvGraphicFramePr>
          <p:nvPr>
            <p:extLst>
              <p:ext uri="{D42A27DB-BD31-4B8C-83A1-F6EECF244321}">
                <p14:modId xmlns:p14="http://schemas.microsoft.com/office/powerpoint/2010/main" val="2484906574"/>
              </p:ext>
            </p:extLst>
          </p:nvPr>
        </p:nvGraphicFramePr>
        <p:xfrm>
          <a:off x="470263" y="127481"/>
          <a:ext cx="11329851" cy="6290565"/>
        </p:xfrm>
        <a:graphic>
          <a:graphicData uri="http://schemas.openxmlformats.org/drawingml/2006/table">
            <a:tbl>
              <a:tblPr firstRow="1" bandRow="1">
                <a:tableStyleId>{5C22544A-7EE6-4342-B048-85BDC9FD1C3A}</a:tableStyleId>
              </a:tblPr>
              <a:tblGrid>
                <a:gridCol w="1986771">
                  <a:extLst>
                    <a:ext uri="{9D8B030D-6E8A-4147-A177-3AD203B41FA5}">
                      <a16:colId xmlns:a16="http://schemas.microsoft.com/office/drawing/2014/main" val="1600233897"/>
                    </a:ext>
                  </a:extLst>
                </a:gridCol>
                <a:gridCol w="5319720">
                  <a:extLst>
                    <a:ext uri="{9D8B030D-6E8A-4147-A177-3AD203B41FA5}">
                      <a16:colId xmlns:a16="http://schemas.microsoft.com/office/drawing/2014/main" val="164769937"/>
                    </a:ext>
                  </a:extLst>
                </a:gridCol>
                <a:gridCol w="4023360">
                  <a:extLst>
                    <a:ext uri="{9D8B030D-6E8A-4147-A177-3AD203B41FA5}">
                      <a16:colId xmlns:a16="http://schemas.microsoft.com/office/drawing/2014/main" val="468542385"/>
                    </a:ext>
                  </a:extLst>
                </a:gridCol>
              </a:tblGrid>
              <a:tr h="1953006">
                <a:tc>
                  <a:txBody>
                    <a:bodyPr/>
                    <a:lstStyle/>
                    <a:p>
                      <a:endParaRPr lang="tr-TR" dirty="0"/>
                    </a:p>
                  </a:txBody>
                  <a:tcPr/>
                </a:tc>
                <a:tc>
                  <a:txBody>
                    <a:bodyPr/>
                    <a:lstStyle/>
                    <a:p>
                      <a:pPr algn="l">
                        <a:lnSpc>
                          <a:spcPct val="107000"/>
                        </a:lnSpc>
                        <a:spcAft>
                          <a:spcPts val="0"/>
                        </a:spcAft>
                      </a:pPr>
                      <a:endParaRPr lang="tr-TR" sz="1400" dirty="0" smtClean="0">
                        <a:solidFill>
                          <a:schemeClr val="tx1"/>
                        </a:solidFill>
                        <a:effectLst/>
                      </a:endParaRPr>
                    </a:p>
                    <a:p>
                      <a:pPr algn="l">
                        <a:lnSpc>
                          <a:spcPct val="107000"/>
                        </a:lnSpc>
                        <a:spcAft>
                          <a:spcPts val="0"/>
                        </a:spcAft>
                      </a:pPr>
                      <a:r>
                        <a:rPr lang="tr-TR" sz="1600" dirty="0" smtClean="0">
                          <a:solidFill>
                            <a:schemeClr val="tx1"/>
                          </a:solidFill>
                          <a:effectLst/>
                        </a:rPr>
                        <a:t>Hafif </a:t>
                      </a:r>
                      <a:r>
                        <a:rPr lang="tr-TR" sz="1600" dirty="0">
                          <a:solidFill>
                            <a:schemeClr val="tx1"/>
                          </a:solidFill>
                          <a:effectLst/>
                        </a:rPr>
                        <a:t>semptomlar ve / veya </a:t>
                      </a:r>
                      <a:r>
                        <a:rPr lang="tr-TR" sz="1600" dirty="0" err="1" smtClean="0">
                          <a:solidFill>
                            <a:schemeClr val="tx1"/>
                          </a:solidFill>
                          <a:effectLst/>
                        </a:rPr>
                        <a:t>pnömoni</a:t>
                      </a:r>
                      <a:r>
                        <a:rPr lang="tr-TR" sz="1600" baseline="0" dirty="0">
                          <a:solidFill>
                            <a:schemeClr val="tx1"/>
                          </a:solidFill>
                          <a:effectLst/>
                        </a:rPr>
                        <a:t> </a:t>
                      </a:r>
                      <a:r>
                        <a:rPr lang="tr-TR" sz="1600" dirty="0" smtClean="0">
                          <a:solidFill>
                            <a:schemeClr val="tx1"/>
                          </a:solidFill>
                          <a:effectLst/>
                        </a:rPr>
                        <a:t>ve birlikte </a:t>
                      </a:r>
                      <a:r>
                        <a:rPr lang="tr-TR" sz="1600" dirty="0">
                          <a:solidFill>
                            <a:schemeClr val="tx1"/>
                          </a:solidFill>
                          <a:effectLst/>
                        </a:rPr>
                        <a:t>mevcut solunum </a:t>
                      </a:r>
                      <a:r>
                        <a:rPr lang="tr-TR" sz="1600" dirty="0" smtClean="0">
                          <a:solidFill>
                            <a:schemeClr val="tx1"/>
                          </a:solidFill>
                          <a:effectLst/>
                        </a:rPr>
                        <a:t>veya</a:t>
                      </a:r>
                      <a:r>
                        <a:rPr lang="tr-TR" sz="1600" baseline="0" dirty="0" smtClean="0">
                          <a:solidFill>
                            <a:schemeClr val="tx1"/>
                          </a:solidFill>
                          <a:effectLst/>
                        </a:rPr>
                        <a:t> </a:t>
                      </a:r>
                      <a:r>
                        <a:rPr lang="tr-TR" sz="1600" dirty="0" err="1" smtClean="0">
                          <a:solidFill>
                            <a:schemeClr val="tx1"/>
                          </a:solidFill>
                          <a:effectLst/>
                        </a:rPr>
                        <a:t>nöromüsküler</a:t>
                      </a:r>
                      <a:r>
                        <a:rPr lang="tr-TR" sz="1600" dirty="0" smtClean="0">
                          <a:solidFill>
                            <a:schemeClr val="tx1"/>
                          </a:solidFill>
                          <a:effectLst/>
                        </a:rPr>
                        <a:t> </a:t>
                      </a:r>
                      <a:r>
                        <a:rPr lang="tr-TR" sz="1600" dirty="0" err="1">
                          <a:solidFill>
                            <a:schemeClr val="tx1"/>
                          </a:solidFill>
                          <a:effectLst/>
                        </a:rPr>
                        <a:t>komorbidite</a:t>
                      </a:r>
                      <a:endParaRPr lang="tr-TR" sz="1600" dirty="0">
                        <a:solidFill>
                          <a:schemeClr val="tx1"/>
                        </a:solidFill>
                        <a:effectLst/>
                      </a:endParaRPr>
                    </a:p>
                    <a:p>
                      <a:pPr algn="l">
                        <a:lnSpc>
                          <a:spcPct val="107000"/>
                        </a:lnSpc>
                        <a:spcAft>
                          <a:spcPts val="0"/>
                        </a:spcAft>
                      </a:pPr>
                      <a:r>
                        <a:rPr lang="tr-TR" sz="1600" dirty="0">
                          <a:solidFill>
                            <a:schemeClr val="tx1"/>
                          </a:solidFill>
                          <a:effectLst/>
                        </a:rPr>
                        <a:t> ör. </a:t>
                      </a:r>
                      <a:r>
                        <a:rPr lang="tr-TR" sz="1600" dirty="0" err="1">
                          <a:solidFill>
                            <a:schemeClr val="tx1"/>
                          </a:solidFill>
                          <a:effectLst/>
                        </a:rPr>
                        <a:t>Kistik</a:t>
                      </a:r>
                      <a:r>
                        <a:rPr lang="tr-TR" sz="1600" dirty="0">
                          <a:solidFill>
                            <a:schemeClr val="tx1"/>
                          </a:solidFill>
                          <a:effectLst/>
                        </a:rPr>
                        <a:t> </a:t>
                      </a:r>
                      <a:r>
                        <a:rPr lang="tr-TR" sz="1600" dirty="0" err="1">
                          <a:solidFill>
                            <a:schemeClr val="tx1"/>
                          </a:solidFill>
                          <a:effectLst/>
                        </a:rPr>
                        <a:t>Fibrozis</a:t>
                      </a:r>
                      <a:r>
                        <a:rPr lang="tr-TR" sz="1600" dirty="0">
                          <a:solidFill>
                            <a:schemeClr val="tx1"/>
                          </a:solidFill>
                          <a:effectLst/>
                        </a:rPr>
                        <a:t> , </a:t>
                      </a:r>
                      <a:r>
                        <a:rPr lang="tr-TR" sz="1600" dirty="0" err="1">
                          <a:solidFill>
                            <a:schemeClr val="tx1"/>
                          </a:solidFill>
                          <a:effectLst/>
                        </a:rPr>
                        <a:t>nöromüsküler</a:t>
                      </a:r>
                      <a:r>
                        <a:rPr lang="tr-TR" sz="1600" dirty="0">
                          <a:solidFill>
                            <a:schemeClr val="tx1"/>
                          </a:solidFill>
                          <a:effectLst/>
                        </a:rPr>
                        <a:t> hastalık, </a:t>
                      </a:r>
                      <a:r>
                        <a:rPr lang="tr-TR" sz="1600" dirty="0" err="1">
                          <a:solidFill>
                            <a:schemeClr val="tx1"/>
                          </a:solidFill>
                          <a:effectLst/>
                        </a:rPr>
                        <a:t>spinal</a:t>
                      </a:r>
                      <a:r>
                        <a:rPr lang="tr-TR" sz="1600" dirty="0">
                          <a:solidFill>
                            <a:schemeClr val="tx1"/>
                          </a:solidFill>
                          <a:effectLst/>
                        </a:rPr>
                        <a:t> </a:t>
                      </a:r>
                      <a:r>
                        <a:rPr lang="tr-TR" sz="1600" dirty="0" err="1">
                          <a:solidFill>
                            <a:schemeClr val="tx1"/>
                          </a:solidFill>
                          <a:effectLst/>
                        </a:rPr>
                        <a:t>kord</a:t>
                      </a:r>
                      <a:r>
                        <a:rPr lang="tr-TR" sz="1600" dirty="0">
                          <a:solidFill>
                            <a:schemeClr val="tx1"/>
                          </a:solidFill>
                          <a:effectLst/>
                        </a:rPr>
                        <a:t> yaralanması, </a:t>
                      </a:r>
                      <a:r>
                        <a:rPr lang="tr-TR" sz="1600" dirty="0" err="1">
                          <a:solidFill>
                            <a:schemeClr val="tx1"/>
                          </a:solidFill>
                          <a:effectLst/>
                        </a:rPr>
                        <a:t>bronşektazi</a:t>
                      </a:r>
                      <a:r>
                        <a:rPr lang="tr-TR" sz="1600" dirty="0">
                          <a:solidFill>
                            <a:schemeClr val="tx1"/>
                          </a:solidFill>
                          <a:effectLst/>
                        </a:rPr>
                        <a:t>, </a:t>
                      </a:r>
                      <a:r>
                        <a:rPr lang="tr-TR" sz="1600" dirty="0" smtClean="0">
                          <a:solidFill>
                            <a:schemeClr val="tx1"/>
                          </a:solidFill>
                          <a:effectLst/>
                        </a:rPr>
                        <a:t>KOAH)</a:t>
                      </a:r>
                      <a:r>
                        <a:rPr lang="tr-TR" sz="1600" baseline="0" dirty="0" smtClean="0">
                          <a:solidFill>
                            <a:schemeClr val="tx1"/>
                          </a:solidFill>
                          <a:effectLst/>
                        </a:rPr>
                        <a:t> </a:t>
                      </a:r>
                      <a:r>
                        <a:rPr lang="tr-TR" sz="1600" dirty="0" smtClean="0">
                          <a:solidFill>
                            <a:schemeClr val="tx1"/>
                          </a:solidFill>
                          <a:effectLst/>
                        </a:rPr>
                        <a:t>VE</a:t>
                      </a:r>
                      <a:r>
                        <a:rPr lang="tr-TR" sz="1600" baseline="0" dirty="0">
                          <a:solidFill>
                            <a:schemeClr val="tx1"/>
                          </a:solidFill>
                          <a:effectLst/>
                        </a:rPr>
                        <a:t> </a:t>
                      </a:r>
                      <a:r>
                        <a:rPr lang="tr-TR" sz="1600" dirty="0" smtClean="0">
                          <a:solidFill>
                            <a:schemeClr val="tx1"/>
                          </a:solidFill>
                          <a:effectLst/>
                        </a:rPr>
                        <a:t>mevcut </a:t>
                      </a:r>
                      <a:r>
                        <a:rPr lang="tr-TR" sz="1600" dirty="0">
                          <a:solidFill>
                            <a:schemeClr val="tx1"/>
                          </a:solidFill>
                          <a:effectLst/>
                        </a:rPr>
                        <a:t>veya beklenen </a:t>
                      </a:r>
                      <a:r>
                        <a:rPr lang="tr-TR" sz="1600" dirty="0" smtClean="0">
                          <a:solidFill>
                            <a:schemeClr val="tx1"/>
                          </a:solidFill>
                          <a:effectLst/>
                        </a:rPr>
                        <a:t>zorluklar </a:t>
                      </a:r>
                      <a:r>
                        <a:rPr lang="tr-TR" sz="1600" dirty="0" err="1" smtClean="0">
                          <a:solidFill>
                            <a:schemeClr val="tx1"/>
                          </a:solidFill>
                          <a:effectLst/>
                        </a:rPr>
                        <a:t>sekresyon</a:t>
                      </a:r>
                      <a:r>
                        <a:rPr lang="tr-TR" sz="1600" dirty="0" smtClean="0">
                          <a:solidFill>
                            <a:schemeClr val="tx1"/>
                          </a:solidFill>
                          <a:effectLst/>
                        </a:rPr>
                        <a:t> </a:t>
                      </a:r>
                      <a:r>
                        <a:rPr lang="tr-TR" sz="1600" dirty="0" err="1">
                          <a:solidFill>
                            <a:schemeClr val="tx1"/>
                          </a:solidFill>
                          <a:effectLst/>
                        </a:rPr>
                        <a:t>klirensi</a:t>
                      </a:r>
                      <a:endParaRPr lang="tr-TR" sz="1600" dirty="0">
                        <a:solidFill>
                          <a:schemeClr val="tx1"/>
                        </a:solidFill>
                        <a:effectLst/>
                      </a:endParaRPr>
                    </a:p>
                    <a:p>
                      <a:pPr algn="l">
                        <a:lnSpc>
                          <a:spcPct val="107000"/>
                        </a:lnSpc>
                        <a:spcAft>
                          <a:spcPts val="0"/>
                        </a:spcAft>
                      </a:pPr>
                      <a:r>
                        <a:rPr lang="tr-TR" sz="1400" dirty="0">
                          <a:solidFill>
                            <a:schemeClr val="tx1"/>
                          </a:solidFill>
                          <a:effectLst/>
                        </a:rPr>
                        <a:t> </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algn="l">
                        <a:lnSpc>
                          <a:spcPct val="107000"/>
                        </a:lnSpc>
                        <a:spcAft>
                          <a:spcPts val="0"/>
                        </a:spcAft>
                      </a:pPr>
                      <a:r>
                        <a:rPr lang="tr-TR" sz="1600" dirty="0">
                          <a:solidFill>
                            <a:srgbClr val="C00000"/>
                          </a:solidFill>
                          <a:effectLst/>
                        </a:rPr>
                        <a:t>Hava yolu temizliği için fizyoterapi tavsiyesi</a:t>
                      </a:r>
                      <a:r>
                        <a:rPr lang="tr-TR" sz="1600" dirty="0" smtClean="0">
                          <a:solidFill>
                            <a:srgbClr val="C00000"/>
                          </a:solidFill>
                          <a:effectLst/>
                        </a:rPr>
                        <a:t>.</a:t>
                      </a:r>
                      <a:endParaRPr lang="tr-TR" sz="1600" dirty="0">
                        <a:solidFill>
                          <a:srgbClr val="C00000"/>
                        </a:solidFill>
                        <a:effectLst/>
                      </a:endParaRPr>
                    </a:p>
                    <a:p>
                      <a:pPr algn="l">
                        <a:lnSpc>
                          <a:spcPct val="107000"/>
                        </a:lnSpc>
                        <a:spcAft>
                          <a:spcPts val="0"/>
                        </a:spcAft>
                      </a:pPr>
                      <a:r>
                        <a:rPr lang="tr-TR" sz="1600" dirty="0">
                          <a:solidFill>
                            <a:srgbClr val="C00000"/>
                          </a:solidFill>
                          <a:effectLst/>
                        </a:rPr>
                        <a:t>Personel havayoluna karşı önlemler almalı. </a:t>
                      </a:r>
                    </a:p>
                    <a:p>
                      <a:pPr algn="l">
                        <a:lnSpc>
                          <a:spcPct val="107000"/>
                        </a:lnSpc>
                        <a:spcAft>
                          <a:spcPts val="0"/>
                        </a:spcAft>
                      </a:pPr>
                      <a:r>
                        <a:rPr lang="tr-TR" sz="1600" dirty="0">
                          <a:solidFill>
                            <a:srgbClr val="C00000"/>
                          </a:solidFill>
                          <a:effectLst/>
                        </a:rPr>
                        <a:t>Mümkün olduğunda, hastalarla herhangi bir fizyoterapi sırasında cerrahi maske takmalıdır.</a:t>
                      </a:r>
                      <a:endParaRPr lang="tr-TR" sz="16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extLst>
                  <a:ext uri="{0D108BD9-81ED-4DB2-BD59-A6C34878D82A}">
                    <a16:rowId xmlns:a16="http://schemas.microsoft.com/office/drawing/2014/main" val="1764325600"/>
                  </a:ext>
                </a:extLst>
              </a:tr>
              <a:tr h="1562405">
                <a:tc>
                  <a:txBody>
                    <a:bodyPr/>
                    <a:lstStyle/>
                    <a:p>
                      <a:r>
                        <a:rPr lang="tr-TR" b="1" dirty="0" smtClean="0"/>
                        <a:t>SOLUNUM</a:t>
                      </a:r>
                      <a:endParaRPr lang="tr-TR" b="1" dirty="0"/>
                    </a:p>
                  </a:txBody>
                  <a:tcPr/>
                </a:tc>
                <a:tc>
                  <a:txBody>
                    <a:bodyPr/>
                    <a:lstStyle/>
                    <a:p>
                      <a:pPr algn="l">
                        <a:lnSpc>
                          <a:spcPct val="107000"/>
                        </a:lnSpc>
                        <a:spcAft>
                          <a:spcPts val="0"/>
                        </a:spcAft>
                      </a:pPr>
                      <a:endParaRPr lang="tr-TR" sz="1600" b="1" dirty="0" smtClean="0">
                        <a:solidFill>
                          <a:schemeClr val="tx1"/>
                        </a:solidFill>
                        <a:effectLst/>
                      </a:endParaRPr>
                    </a:p>
                    <a:p>
                      <a:pPr algn="l">
                        <a:lnSpc>
                          <a:spcPct val="107000"/>
                        </a:lnSpc>
                        <a:spcAft>
                          <a:spcPts val="0"/>
                        </a:spcAft>
                      </a:pPr>
                      <a:r>
                        <a:rPr lang="tr-TR" sz="1600" b="1" dirty="0" smtClean="0">
                          <a:solidFill>
                            <a:schemeClr val="tx1"/>
                          </a:solidFill>
                          <a:effectLst/>
                        </a:rPr>
                        <a:t>Hafif semptomlar ve / veya </a:t>
                      </a:r>
                      <a:r>
                        <a:rPr lang="tr-TR" sz="1600" b="1" dirty="0" err="1" smtClean="0">
                          <a:solidFill>
                            <a:schemeClr val="tx1"/>
                          </a:solidFill>
                          <a:effectLst/>
                        </a:rPr>
                        <a:t>pnömoni</a:t>
                      </a:r>
                      <a:r>
                        <a:rPr lang="tr-TR" sz="1600" b="1" baseline="0" dirty="0" smtClean="0">
                          <a:solidFill>
                            <a:schemeClr val="tx1"/>
                          </a:solidFill>
                          <a:effectLst/>
                        </a:rPr>
                        <a:t> </a:t>
                      </a:r>
                      <a:r>
                        <a:rPr lang="tr-TR" sz="1600" b="1" dirty="0" smtClean="0">
                          <a:solidFill>
                            <a:schemeClr val="tx1"/>
                          </a:solidFill>
                          <a:effectLst/>
                        </a:rPr>
                        <a:t>ve </a:t>
                      </a:r>
                      <a:r>
                        <a:rPr lang="tr-TR" sz="1600" b="1" dirty="0" err="1" smtClean="0">
                          <a:solidFill>
                            <a:schemeClr val="tx1"/>
                          </a:solidFill>
                          <a:effectLst/>
                        </a:rPr>
                        <a:t>eksüdatif</a:t>
                      </a:r>
                      <a:r>
                        <a:rPr lang="tr-TR" sz="1600" b="1" dirty="0" smtClean="0">
                          <a:solidFill>
                            <a:schemeClr val="tx1"/>
                          </a:solidFill>
                          <a:effectLst/>
                        </a:rPr>
                        <a:t> konsolidasyon kanıtı</a:t>
                      </a:r>
                      <a:r>
                        <a:rPr lang="tr-TR" sz="1600" b="1" baseline="0" dirty="0" smtClean="0">
                          <a:solidFill>
                            <a:schemeClr val="tx1"/>
                          </a:solidFill>
                          <a:effectLst/>
                        </a:rPr>
                        <a:t> </a:t>
                      </a:r>
                      <a:r>
                        <a:rPr lang="tr-TR" sz="1600" b="1" dirty="0" err="1" smtClean="0">
                          <a:solidFill>
                            <a:schemeClr val="tx1"/>
                          </a:solidFill>
                          <a:effectLst/>
                        </a:rPr>
                        <a:t>sekresyonu</a:t>
                      </a:r>
                      <a:r>
                        <a:rPr lang="tr-TR" sz="1600" b="1" dirty="0" smtClean="0">
                          <a:solidFill>
                            <a:schemeClr val="tx1"/>
                          </a:solidFill>
                          <a:effectLst/>
                        </a:rPr>
                        <a:t> bağımsız olarak temizleme zorluğu </a:t>
                      </a:r>
                    </a:p>
                    <a:p>
                      <a:pPr algn="l">
                        <a:lnSpc>
                          <a:spcPct val="107000"/>
                        </a:lnSpc>
                        <a:spcAft>
                          <a:spcPts val="0"/>
                        </a:spcAft>
                      </a:pPr>
                      <a:r>
                        <a:rPr lang="tr-TR" sz="1600" b="1" dirty="0" err="1" smtClean="0">
                          <a:solidFill>
                            <a:schemeClr val="tx1"/>
                          </a:solidFill>
                          <a:effectLst/>
                        </a:rPr>
                        <a:t>örn</a:t>
                      </a:r>
                      <a:r>
                        <a:rPr lang="tr-TR" sz="1600" b="1" dirty="0" smtClean="0">
                          <a:solidFill>
                            <a:schemeClr val="tx1"/>
                          </a:solidFill>
                          <a:effectLst/>
                        </a:rPr>
                        <a:t>. zayıf, etkisiz ve nemli sesli öksürük, göğüs duvarında </a:t>
                      </a:r>
                      <a:r>
                        <a:rPr lang="tr-TR" sz="1600" b="1" dirty="0" err="1" smtClean="0">
                          <a:solidFill>
                            <a:schemeClr val="tx1"/>
                          </a:solidFill>
                          <a:effectLst/>
                        </a:rPr>
                        <a:t>fremitus</a:t>
                      </a:r>
                      <a:r>
                        <a:rPr lang="tr-TR" sz="1600" b="1" dirty="0" smtClean="0">
                          <a:solidFill>
                            <a:schemeClr val="tx1"/>
                          </a:solidFill>
                          <a:effectLst/>
                        </a:rPr>
                        <a:t>, nemli / ıslak ses, duyulabilir iletilen sesler</a:t>
                      </a:r>
                    </a:p>
                    <a:p>
                      <a:pPr algn="l">
                        <a:lnSpc>
                          <a:spcPct val="107000"/>
                        </a:lnSpc>
                        <a:spcAft>
                          <a:spcPts val="0"/>
                        </a:spcAft>
                      </a:pPr>
                      <a:r>
                        <a:rPr lang="tr-TR" sz="1600" b="1" dirty="0" smtClean="0">
                          <a:solidFill>
                            <a:schemeClr val="tx1"/>
                          </a:solidFill>
                          <a:effectLst/>
                        </a:rPr>
                        <a:t> </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algn="l">
                        <a:lnSpc>
                          <a:spcPct val="107000"/>
                        </a:lnSpc>
                        <a:spcAft>
                          <a:spcPts val="0"/>
                        </a:spcAft>
                      </a:pPr>
                      <a:endParaRPr lang="tr-TR" sz="1400" dirty="0" smtClean="0">
                        <a:solidFill>
                          <a:schemeClr val="tx1"/>
                        </a:solidFill>
                        <a:effectLst/>
                      </a:endParaRPr>
                    </a:p>
                    <a:p>
                      <a:pPr algn="l">
                        <a:lnSpc>
                          <a:spcPct val="107000"/>
                        </a:lnSpc>
                        <a:spcAft>
                          <a:spcPts val="0"/>
                        </a:spcAft>
                      </a:pPr>
                      <a:r>
                        <a:rPr lang="tr-TR" sz="1600" b="1" dirty="0" smtClean="0">
                          <a:solidFill>
                            <a:schemeClr val="tx1"/>
                          </a:solidFill>
                          <a:effectLst/>
                        </a:rPr>
                        <a:t>Hava </a:t>
                      </a:r>
                      <a:r>
                        <a:rPr lang="tr-TR" sz="1600" b="1" dirty="0">
                          <a:solidFill>
                            <a:schemeClr val="tx1"/>
                          </a:solidFill>
                          <a:effectLst/>
                        </a:rPr>
                        <a:t>yolu temizliği için fizyoterapi tavsiyesi.</a:t>
                      </a:r>
                    </a:p>
                    <a:p>
                      <a:pPr algn="l">
                        <a:lnSpc>
                          <a:spcPct val="107000"/>
                        </a:lnSpc>
                        <a:spcAft>
                          <a:spcPts val="0"/>
                        </a:spcAft>
                      </a:pPr>
                      <a:r>
                        <a:rPr lang="tr-TR" sz="1600" b="1" dirty="0">
                          <a:solidFill>
                            <a:schemeClr val="tx1"/>
                          </a:solidFill>
                          <a:effectLst/>
                        </a:rPr>
                        <a:t> </a:t>
                      </a:r>
                      <a:r>
                        <a:rPr lang="tr-TR" sz="1600" b="1" dirty="0" smtClean="0">
                          <a:solidFill>
                            <a:srgbClr val="C00000"/>
                          </a:solidFill>
                          <a:effectLst/>
                        </a:rPr>
                        <a:t>Personel </a:t>
                      </a:r>
                      <a:r>
                        <a:rPr lang="tr-TR" sz="1600" b="1" dirty="0">
                          <a:solidFill>
                            <a:srgbClr val="C00000"/>
                          </a:solidFill>
                          <a:effectLst/>
                        </a:rPr>
                        <a:t>havayoluna karşı önlemler almalı. </a:t>
                      </a:r>
                    </a:p>
                    <a:p>
                      <a:pPr algn="l">
                        <a:lnSpc>
                          <a:spcPct val="107000"/>
                        </a:lnSpc>
                        <a:spcAft>
                          <a:spcPts val="0"/>
                        </a:spcAft>
                      </a:pPr>
                      <a:r>
                        <a:rPr lang="tr-TR" sz="1600" b="1" dirty="0">
                          <a:solidFill>
                            <a:srgbClr val="C00000"/>
                          </a:solidFill>
                          <a:effectLst/>
                        </a:rPr>
                        <a:t> </a:t>
                      </a:r>
                      <a:r>
                        <a:rPr lang="tr-TR" sz="1600" b="1" dirty="0" smtClean="0">
                          <a:solidFill>
                            <a:srgbClr val="C00000"/>
                          </a:solidFill>
                          <a:effectLst/>
                        </a:rPr>
                        <a:t>Mümkün </a:t>
                      </a:r>
                      <a:r>
                        <a:rPr lang="tr-TR" sz="1600" b="1" dirty="0">
                          <a:solidFill>
                            <a:srgbClr val="C00000"/>
                          </a:solidFill>
                          <a:effectLst/>
                        </a:rPr>
                        <a:t>olduğunda, hastalarla herhangi bir fizyoterapi sırasında cerrahi maske takmalıdır</a:t>
                      </a:r>
                      <a:r>
                        <a:rPr lang="tr-TR" sz="1400" dirty="0">
                          <a:solidFill>
                            <a:srgbClr val="C00000"/>
                          </a:solidFill>
                          <a:effectLst/>
                        </a:rPr>
                        <a:t>.</a:t>
                      </a:r>
                      <a:endParaRPr lang="tr-TR"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extLst>
                  <a:ext uri="{0D108BD9-81ED-4DB2-BD59-A6C34878D82A}">
                    <a16:rowId xmlns:a16="http://schemas.microsoft.com/office/drawing/2014/main" val="3894599278"/>
                  </a:ext>
                </a:extLst>
              </a:tr>
              <a:tr h="2148307">
                <a:tc>
                  <a:txBody>
                    <a:bodyPr/>
                    <a:lstStyle/>
                    <a:p>
                      <a:endParaRPr lang="tr-TR" dirty="0"/>
                    </a:p>
                  </a:txBody>
                  <a:tcPr/>
                </a:tc>
                <a:tc>
                  <a:txBody>
                    <a:bodyPr/>
                    <a:lstStyle/>
                    <a:p>
                      <a:pPr algn="l">
                        <a:lnSpc>
                          <a:spcPct val="107000"/>
                        </a:lnSpc>
                        <a:spcAft>
                          <a:spcPts val="0"/>
                        </a:spcAft>
                      </a:pPr>
                      <a:endParaRPr lang="tr-TR" sz="1600" b="1" dirty="0" smtClean="0">
                        <a:solidFill>
                          <a:schemeClr val="tx1"/>
                        </a:solidFill>
                        <a:effectLst/>
                      </a:endParaRPr>
                    </a:p>
                    <a:p>
                      <a:pPr algn="l">
                        <a:lnSpc>
                          <a:spcPct val="107000"/>
                        </a:lnSpc>
                        <a:spcAft>
                          <a:spcPts val="0"/>
                        </a:spcAft>
                      </a:pPr>
                      <a:r>
                        <a:rPr lang="tr-TR" sz="1600" b="1" dirty="0" smtClean="0">
                          <a:solidFill>
                            <a:schemeClr val="tx1"/>
                          </a:solidFill>
                          <a:effectLst/>
                        </a:rPr>
                        <a:t>Şiddetli </a:t>
                      </a:r>
                      <a:r>
                        <a:rPr lang="tr-TR" sz="1600" b="1" dirty="0">
                          <a:solidFill>
                            <a:schemeClr val="tx1"/>
                          </a:solidFill>
                          <a:effectLst/>
                        </a:rPr>
                        <a:t>belirtiler</a:t>
                      </a:r>
                    </a:p>
                    <a:p>
                      <a:pPr algn="l">
                        <a:lnSpc>
                          <a:spcPct val="107000"/>
                        </a:lnSpc>
                        <a:spcAft>
                          <a:spcPts val="0"/>
                        </a:spcAft>
                      </a:pPr>
                      <a:r>
                        <a:rPr lang="tr-TR" sz="1600" b="1" dirty="0" err="1">
                          <a:solidFill>
                            <a:schemeClr val="tx1"/>
                          </a:solidFill>
                          <a:effectLst/>
                        </a:rPr>
                        <a:t>pnömoni</a:t>
                      </a:r>
                      <a:r>
                        <a:rPr lang="tr-TR" sz="1600" b="1" dirty="0">
                          <a:solidFill>
                            <a:schemeClr val="tx1"/>
                          </a:solidFill>
                          <a:effectLst/>
                        </a:rPr>
                        <a:t> / alt solunum </a:t>
                      </a:r>
                      <a:r>
                        <a:rPr lang="tr-TR" sz="1600" b="1" dirty="0" smtClean="0">
                          <a:solidFill>
                            <a:schemeClr val="tx1"/>
                          </a:solidFill>
                          <a:effectLst/>
                        </a:rPr>
                        <a:t>yolu enfeksiyon </a:t>
                      </a:r>
                      <a:endParaRPr lang="tr-TR" sz="1600" b="1" dirty="0">
                        <a:solidFill>
                          <a:schemeClr val="tx1"/>
                        </a:solidFill>
                        <a:effectLst/>
                      </a:endParaRPr>
                    </a:p>
                    <a:p>
                      <a:pPr algn="l">
                        <a:lnSpc>
                          <a:spcPct val="107000"/>
                        </a:lnSpc>
                        <a:spcAft>
                          <a:spcPts val="0"/>
                        </a:spcAft>
                      </a:pPr>
                      <a:r>
                        <a:rPr lang="tr-TR" sz="1600" b="1" dirty="0">
                          <a:solidFill>
                            <a:schemeClr val="tx1"/>
                          </a:solidFill>
                          <a:effectLst/>
                        </a:rPr>
                        <a:t>ör. artan oksijen </a:t>
                      </a:r>
                      <a:r>
                        <a:rPr lang="tr-TR" sz="1600" b="1" dirty="0" smtClean="0">
                          <a:solidFill>
                            <a:schemeClr val="tx1"/>
                          </a:solidFill>
                          <a:effectLst/>
                        </a:rPr>
                        <a:t>ihtiyacı</a:t>
                      </a:r>
                      <a:r>
                        <a:rPr lang="tr-TR" sz="1600" b="1" baseline="0" dirty="0" smtClean="0">
                          <a:solidFill>
                            <a:schemeClr val="tx1"/>
                          </a:solidFill>
                          <a:effectLst/>
                        </a:rPr>
                        <a:t>, </a:t>
                      </a:r>
                      <a:r>
                        <a:rPr lang="tr-TR" sz="1600" b="1" dirty="0" smtClean="0">
                          <a:solidFill>
                            <a:schemeClr val="tx1"/>
                          </a:solidFill>
                          <a:effectLst/>
                        </a:rPr>
                        <a:t>ateş</a:t>
                      </a:r>
                      <a:r>
                        <a:rPr lang="tr-TR" sz="1600" b="1" dirty="0">
                          <a:solidFill>
                            <a:schemeClr val="tx1"/>
                          </a:solidFill>
                          <a:effectLst/>
                        </a:rPr>
                        <a:t>, solunum güçlüğü,</a:t>
                      </a:r>
                    </a:p>
                    <a:p>
                      <a:pPr algn="l">
                        <a:lnSpc>
                          <a:spcPct val="107000"/>
                        </a:lnSpc>
                        <a:spcAft>
                          <a:spcPts val="0"/>
                        </a:spcAft>
                      </a:pPr>
                      <a:r>
                        <a:rPr lang="tr-TR" sz="1600" b="1" dirty="0">
                          <a:solidFill>
                            <a:schemeClr val="tx1"/>
                          </a:solidFill>
                          <a:effectLst/>
                        </a:rPr>
                        <a:t>sık, şiddetli veya </a:t>
                      </a:r>
                      <a:r>
                        <a:rPr lang="tr-TR" sz="1600" b="1" dirty="0" err="1">
                          <a:solidFill>
                            <a:schemeClr val="tx1"/>
                          </a:solidFill>
                          <a:effectLst/>
                        </a:rPr>
                        <a:t>prodüktif</a:t>
                      </a:r>
                      <a:r>
                        <a:rPr lang="tr-TR" sz="1600" b="1" dirty="0">
                          <a:solidFill>
                            <a:schemeClr val="tx1"/>
                          </a:solidFill>
                          <a:effectLst/>
                        </a:rPr>
                        <a:t> öksürük, göğüs röntgeni / BT / akciğer </a:t>
                      </a:r>
                      <a:r>
                        <a:rPr lang="tr-TR" sz="1600" b="1" dirty="0" smtClean="0">
                          <a:solidFill>
                            <a:schemeClr val="tx1"/>
                          </a:solidFill>
                          <a:effectLst/>
                        </a:rPr>
                        <a:t>ultrasonu ile </a:t>
                      </a:r>
                      <a:r>
                        <a:rPr lang="tr-TR" sz="1600" b="1" dirty="0">
                          <a:solidFill>
                            <a:schemeClr val="tx1"/>
                          </a:solidFill>
                          <a:effectLst/>
                        </a:rPr>
                        <a:t>uyumlu konsolidasyon ile tutarlı değişiklikler</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tc>
                  <a:txBody>
                    <a:bodyPr/>
                    <a:lstStyle/>
                    <a:p>
                      <a:pPr algn="l">
                        <a:lnSpc>
                          <a:spcPct val="107000"/>
                        </a:lnSpc>
                        <a:spcAft>
                          <a:spcPts val="0"/>
                        </a:spcAft>
                      </a:pPr>
                      <a:r>
                        <a:rPr lang="tr-TR" sz="1400" b="1" dirty="0">
                          <a:solidFill>
                            <a:schemeClr val="tx1"/>
                          </a:solidFill>
                          <a:effectLst/>
                        </a:rPr>
                        <a:t>Hava yolu </a:t>
                      </a:r>
                      <a:r>
                        <a:rPr lang="tr-TR" sz="1400" b="1" dirty="0" err="1">
                          <a:solidFill>
                            <a:schemeClr val="tx1"/>
                          </a:solidFill>
                          <a:effectLst/>
                        </a:rPr>
                        <a:t>klerensi</a:t>
                      </a:r>
                      <a:r>
                        <a:rPr lang="tr-TR" sz="1400" b="1" dirty="0">
                          <a:solidFill>
                            <a:schemeClr val="tx1"/>
                          </a:solidFill>
                          <a:effectLst/>
                        </a:rPr>
                        <a:t> için </a:t>
                      </a:r>
                      <a:r>
                        <a:rPr lang="tr-TR" sz="1400" b="1" dirty="0" smtClean="0">
                          <a:solidFill>
                            <a:schemeClr val="tx1"/>
                          </a:solidFill>
                          <a:effectLst/>
                        </a:rPr>
                        <a:t>fizyoterapiye</a:t>
                      </a:r>
                      <a:r>
                        <a:rPr lang="tr-TR" sz="1400" b="1" baseline="0" dirty="0" smtClean="0">
                          <a:solidFill>
                            <a:schemeClr val="tx1"/>
                          </a:solidFill>
                          <a:effectLst/>
                        </a:rPr>
                        <a:t> </a:t>
                      </a:r>
                      <a:r>
                        <a:rPr lang="tr-TR" sz="1400" b="1" dirty="0" smtClean="0">
                          <a:solidFill>
                            <a:schemeClr val="tx1"/>
                          </a:solidFill>
                          <a:effectLst/>
                        </a:rPr>
                        <a:t>sevk düşünülebilir.</a:t>
                      </a:r>
                      <a:endParaRPr lang="tr-TR" sz="1400" b="1" dirty="0">
                        <a:solidFill>
                          <a:schemeClr val="tx1"/>
                        </a:solidFill>
                        <a:effectLst/>
                      </a:endParaRPr>
                    </a:p>
                    <a:p>
                      <a:pPr algn="l">
                        <a:lnSpc>
                          <a:spcPct val="107000"/>
                        </a:lnSpc>
                        <a:spcAft>
                          <a:spcPts val="0"/>
                        </a:spcAft>
                      </a:pPr>
                      <a:r>
                        <a:rPr lang="tr-TR" sz="1400" b="1" dirty="0">
                          <a:solidFill>
                            <a:schemeClr val="tx1"/>
                          </a:solidFill>
                          <a:effectLst/>
                        </a:rPr>
                        <a:t>Özellikle </a:t>
                      </a:r>
                      <a:r>
                        <a:rPr lang="tr-TR" sz="1400" b="1" dirty="0" smtClean="0">
                          <a:solidFill>
                            <a:schemeClr val="tx1"/>
                          </a:solidFill>
                          <a:effectLst/>
                        </a:rPr>
                        <a:t>hafif öksürük</a:t>
                      </a:r>
                      <a:r>
                        <a:rPr lang="tr-TR" sz="1400" b="1" dirty="0">
                          <a:solidFill>
                            <a:schemeClr val="tx1"/>
                          </a:solidFill>
                          <a:effectLst/>
                        </a:rPr>
                        <a:t>, </a:t>
                      </a:r>
                      <a:r>
                        <a:rPr lang="tr-TR" sz="1400" b="1" dirty="0" err="1">
                          <a:solidFill>
                            <a:schemeClr val="tx1"/>
                          </a:solidFill>
                          <a:effectLst/>
                        </a:rPr>
                        <a:t>prodüktif</a:t>
                      </a:r>
                      <a:r>
                        <a:rPr lang="tr-TR" sz="1400" b="1" dirty="0">
                          <a:solidFill>
                            <a:schemeClr val="tx1"/>
                          </a:solidFill>
                          <a:effectLst/>
                        </a:rPr>
                        <a:t> </a:t>
                      </a:r>
                      <a:r>
                        <a:rPr lang="tr-TR" sz="1400" b="1" baseline="0" dirty="0" smtClean="0">
                          <a:solidFill>
                            <a:schemeClr val="tx1"/>
                          </a:solidFill>
                          <a:effectLst/>
                        </a:rPr>
                        <a:t> </a:t>
                      </a:r>
                      <a:r>
                        <a:rPr lang="tr-TR" sz="1400" b="1" dirty="0" smtClean="0">
                          <a:solidFill>
                            <a:schemeClr val="tx1"/>
                          </a:solidFill>
                          <a:effectLst/>
                        </a:rPr>
                        <a:t>ve </a:t>
                      </a:r>
                      <a:r>
                        <a:rPr lang="tr-TR" sz="1400" b="1" dirty="0">
                          <a:solidFill>
                            <a:schemeClr val="tx1"/>
                          </a:solidFill>
                          <a:effectLst/>
                        </a:rPr>
                        <a:t>/ veya </a:t>
                      </a:r>
                      <a:r>
                        <a:rPr lang="tr-TR" sz="1400" b="1" dirty="0" err="1">
                          <a:solidFill>
                            <a:schemeClr val="tx1"/>
                          </a:solidFill>
                          <a:effectLst/>
                        </a:rPr>
                        <a:t>pnömoni</a:t>
                      </a:r>
                      <a:r>
                        <a:rPr lang="tr-TR" sz="1400" b="1" dirty="0">
                          <a:solidFill>
                            <a:schemeClr val="tx1"/>
                          </a:solidFill>
                          <a:effectLst/>
                        </a:rPr>
                        <a:t> </a:t>
                      </a:r>
                      <a:r>
                        <a:rPr lang="tr-TR" sz="1400" b="1" dirty="0" smtClean="0">
                          <a:solidFill>
                            <a:schemeClr val="tx1"/>
                          </a:solidFill>
                          <a:effectLst/>
                        </a:rPr>
                        <a:t>kanıtı olarak görüntüleme </a:t>
                      </a:r>
                      <a:r>
                        <a:rPr lang="tr-TR" sz="1400" b="1" dirty="0">
                          <a:solidFill>
                            <a:schemeClr val="tx1"/>
                          </a:solidFill>
                          <a:effectLst/>
                        </a:rPr>
                        <a:t>ve / veya </a:t>
                      </a:r>
                      <a:r>
                        <a:rPr lang="tr-TR" sz="1400" b="1" dirty="0" err="1" smtClean="0">
                          <a:solidFill>
                            <a:schemeClr val="tx1"/>
                          </a:solidFill>
                          <a:effectLst/>
                        </a:rPr>
                        <a:t>sekresyon</a:t>
                      </a:r>
                      <a:r>
                        <a:rPr lang="tr-TR" sz="1400" b="1" dirty="0" smtClean="0">
                          <a:solidFill>
                            <a:schemeClr val="tx1"/>
                          </a:solidFill>
                          <a:effectLst/>
                        </a:rPr>
                        <a:t> tutulumu </a:t>
                      </a:r>
                      <a:r>
                        <a:rPr lang="tr-TR" sz="1400" b="1" dirty="0">
                          <a:solidFill>
                            <a:schemeClr val="tx1"/>
                          </a:solidFill>
                          <a:effectLst/>
                        </a:rPr>
                        <a:t>varsa fizyoterapi gerekli olabilir.</a:t>
                      </a:r>
                    </a:p>
                    <a:p>
                      <a:pPr algn="l">
                        <a:lnSpc>
                          <a:spcPct val="107000"/>
                        </a:lnSpc>
                        <a:spcAft>
                          <a:spcPts val="0"/>
                        </a:spcAft>
                      </a:pPr>
                      <a:r>
                        <a:rPr lang="tr-TR" sz="1400" b="1" dirty="0">
                          <a:solidFill>
                            <a:schemeClr val="tx1"/>
                          </a:solidFill>
                          <a:effectLst/>
                        </a:rPr>
                        <a:t>Personel </a:t>
                      </a:r>
                      <a:r>
                        <a:rPr lang="tr-TR" sz="1400" b="1" dirty="0" smtClean="0">
                          <a:solidFill>
                            <a:schemeClr val="tx1"/>
                          </a:solidFill>
                          <a:effectLst/>
                        </a:rPr>
                        <a:t>solunum havayoluna </a:t>
                      </a:r>
                      <a:r>
                        <a:rPr lang="tr-TR" sz="1400" b="1" dirty="0">
                          <a:solidFill>
                            <a:schemeClr val="tx1"/>
                          </a:solidFill>
                          <a:effectLst/>
                        </a:rPr>
                        <a:t>karşı önlemler almalı. </a:t>
                      </a:r>
                    </a:p>
                    <a:p>
                      <a:pPr algn="l">
                        <a:lnSpc>
                          <a:spcPct val="107000"/>
                        </a:lnSpc>
                        <a:spcAft>
                          <a:spcPts val="0"/>
                        </a:spcAft>
                      </a:pPr>
                      <a:r>
                        <a:rPr lang="tr-TR" sz="1400" b="1" dirty="0">
                          <a:solidFill>
                            <a:schemeClr val="tx1"/>
                          </a:solidFill>
                          <a:effectLst/>
                        </a:rPr>
                        <a:t>Mümkün olduğunda, </a:t>
                      </a:r>
                      <a:r>
                        <a:rPr lang="tr-TR" sz="1400" b="1" dirty="0">
                          <a:solidFill>
                            <a:srgbClr val="C00000"/>
                          </a:solidFill>
                          <a:effectLst/>
                        </a:rPr>
                        <a:t>hastalarla herhangi bir fizyoterapi sırasında cerrahi maske takmalıdır.</a:t>
                      </a:r>
                    </a:p>
                    <a:p>
                      <a:pPr algn="l">
                        <a:lnSpc>
                          <a:spcPct val="107000"/>
                        </a:lnSpc>
                        <a:spcAft>
                          <a:spcPts val="0"/>
                        </a:spcAft>
                      </a:pPr>
                      <a:r>
                        <a:rPr lang="tr-TR" sz="1400" b="1" dirty="0">
                          <a:solidFill>
                            <a:schemeClr val="tx1"/>
                          </a:solidFill>
                          <a:effectLst/>
                        </a:rPr>
                        <a:t>Bakımın erken optimizasyonu ve yoğun bakım ünitesinin dahil edilmesi önerilir.</a:t>
                      </a:r>
                    </a:p>
                    <a:p>
                      <a:pPr algn="l">
                        <a:lnSpc>
                          <a:spcPct val="107000"/>
                        </a:lnSpc>
                        <a:spcAft>
                          <a:spcPts val="0"/>
                        </a:spcAft>
                      </a:pPr>
                      <a:r>
                        <a:rPr lang="tr-TR" sz="1400" dirty="0">
                          <a:solidFill>
                            <a:schemeClr val="tx1"/>
                          </a:solidFill>
                          <a:effectLst/>
                        </a:rPr>
                        <a:t> </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3662" marR="53662" marT="0" marB="0"/>
                </a:tc>
                <a:extLst>
                  <a:ext uri="{0D108BD9-81ED-4DB2-BD59-A6C34878D82A}">
                    <a16:rowId xmlns:a16="http://schemas.microsoft.com/office/drawing/2014/main" val="800702735"/>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615555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50793894"/>
              </p:ext>
            </p:extLst>
          </p:nvPr>
        </p:nvGraphicFramePr>
        <p:xfrm>
          <a:off x="714104" y="1471749"/>
          <a:ext cx="10639696" cy="4837039"/>
        </p:xfrm>
        <a:graphic>
          <a:graphicData uri="http://schemas.openxmlformats.org/drawingml/2006/table">
            <a:tbl>
              <a:tblPr firstRow="1" firstCol="1" bandRow="1">
                <a:tableStyleId>{5C22544A-7EE6-4342-B048-85BDC9FD1C3A}</a:tableStyleId>
              </a:tblPr>
              <a:tblGrid>
                <a:gridCol w="1991127">
                  <a:extLst>
                    <a:ext uri="{9D8B030D-6E8A-4147-A177-3AD203B41FA5}">
                      <a16:colId xmlns:a16="http://schemas.microsoft.com/office/drawing/2014/main" val="840628719"/>
                    </a:ext>
                  </a:extLst>
                </a:gridCol>
                <a:gridCol w="3686015">
                  <a:extLst>
                    <a:ext uri="{9D8B030D-6E8A-4147-A177-3AD203B41FA5}">
                      <a16:colId xmlns:a16="http://schemas.microsoft.com/office/drawing/2014/main" val="1787951250"/>
                    </a:ext>
                  </a:extLst>
                </a:gridCol>
                <a:gridCol w="4962554">
                  <a:extLst>
                    <a:ext uri="{9D8B030D-6E8A-4147-A177-3AD203B41FA5}">
                      <a16:colId xmlns:a16="http://schemas.microsoft.com/office/drawing/2014/main" val="985131760"/>
                    </a:ext>
                  </a:extLst>
                </a:gridCol>
              </a:tblGrid>
              <a:tr h="4837039">
                <a:tc>
                  <a:txBody>
                    <a:bodyPr/>
                    <a:lstStyle/>
                    <a:p>
                      <a:pPr algn="ctr">
                        <a:lnSpc>
                          <a:spcPct val="107000"/>
                        </a:lnSpc>
                        <a:spcAft>
                          <a:spcPts val="0"/>
                        </a:spcAft>
                      </a:pPr>
                      <a:r>
                        <a:rPr lang="tr-TR" sz="1100" dirty="0">
                          <a:effectLst/>
                        </a:rPr>
                        <a:t> </a:t>
                      </a:r>
                    </a:p>
                    <a:p>
                      <a:pPr algn="ctr">
                        <a:lnSpc>
                          <a:spcPct val="107000"/>
                        </a:lnSpc>
                        <a:spcAft>
                          <a:spcPts val="0"/>
                        </a:spcAft>
                      </a:pPr>
                      <a:r>
                        <a:rPr lang="tr-TR" sz="1100" dirty="0">
                          <a:effectLst/>
                        </a:rPr>
                        <a:t> </a:t>
                      </a:r>
                    </a:p>
                    <a:p>
                      <a:pPr algn="ctr">
                        <a:lnSpc>
                          <a:spcPct val="107000"/>
                        </a:lnSpc>
                        <a:spcAft>
                          <a:spcPts val="0"/>
                        </a:spcAft>
                      </a:pPr>
                      <a:r>
                        <a:rPr lang="tr-TR" sz="1100" dirty="0">
                          <a:effectLst/>
                        </a:rPr>
                        <a:t> </a:t>
                      </a:r>
                    </a:p>
                    <a:p>
                      <a:pPr algn="ctr">
                        <a:lnSpc>
                          <a:spcPct val="107000"/>
                        </a:lnSpc>
                        <a:spcAft>
                          <a:spcPts val="0"/>
                        </a:spcAft>
                      </a:pPr>
                      <a:r>
                        <a:rPr lang="tr-TR" sz="1600" dirty="0">
                          <a:solidFill>
                            <a:schemeClr val="tx1"/>
                          </a:solidFill>
                          <a:effectLst/>
                        </a:rPr>
                        <a:t> </a:t>
                      </a:r>
                    </a:p>
                    <a:p>
                      <a:pPr algn="ctr">
                        <a:lnSpc>
                          <a:spcPct val="107000"/>
                        </a:lnSpc>
                        <a:spcAft>
                          <a:spcPts val="0"/>
                        </a:spcAft>
                      </a:pPr>
                      <a:r>
                        <a:rPr lang="tr-TR" sz="1600" dirty="0">
                          <a:solidFill>
                            <a:schemeClr val="tx1"/>
                          </a:solidFill>
                          <a:effectLst/>
                        </a:rPr>
                        <a:t> </a:t>
                      </a:r>
                    </a:p>
                    <a:p>
                      <a:pPr algn="ctr">
                        <a:lnSpc>
                          <a:spcPct val="107000"/>
                        </a:lnSpc>
                        <a:spcAft>
                          <a:spcPts val="0"/>
                        </a:spcAft>
                      </a:pPr>
                      <a:r>
                        <a:rPr lang="tr-TR" sz="1600" dirty="0">
                          <a:solidFill>
                            <a:schemeClr val="tx1"/>
                          </a:solidFill>
                          <a:effectLst/>
                        </a:rPr>
                        <a:t>MOBİLİZAYON</a:t>
                      </a:r>
                    </a:p>
                    <a:p>
                      <a:pPr algn="ctr">
                        <a:lnSpc>
                          <a:spcPct val="107000"/>
                        </a:lnSpc>
                        <a:spcAft>
                          <a:spcPts val="0"/>
                        </a:spcAft>
                      </a:pPr>
                      <a:r>
                        <a:rPr lang="tr-TR" sz="1600" dirty="0">
                          <a:solidFill>
                            <a:schemeClr val="tx1"/>
                          </a:solidFill>
                          <a:effectLst/>
                        </a:rPr>
                        <a:t>EGZERSİZ VE</a:t>
                      </a:r>
                    </a:p>
                    <a:p>
                      <a:pPr algn="ctr">
                        <a:lnSpc>
                          <a:spcPct val="107000"/>
                        </a:lnSpc>
                        <a:spcAft>
                          <a:spcPts val="0"/>
                        </a:spcAft>
                      </a:pPr>
                      <a:r>
                        <a:rPr lang="tr-TR" sz="1600" dirty="0">
                          <a:solidFill>
                            <a:schemeClr val="tx1"/>
                          </a:solidFill>
                          <a:effectLst/>
                        </a:rPr>
                        <a:t>REHABİLİTASYON</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l">
                        <a:lnSpc>
                          <a:spcPct val="107000"/>
                        </a:lnSpc>
                        <a:spcAft>
                          <a:spcPts val="0"/>
                        </a:spcAft>
                      </a:pPr>
                      <a:r>
                        <a:rPr lang="tr-TR" sz="1600" dirty="0">
                          <a:solidFill>
                            <a:schemeClr val="tx1"/>
                          </a:solidFill>
                          <a:effectLst/>
                        </a:rPr>
                        <a:t> </a:t>
                      </a:r>
                    </a:p>
                    <a:p>
                      <a:pPr algn="l">
                        <a:lnSpc>
                          <a:spcPct val="107000"/>
                        </a:lnSpc>
                        <a:spcAft>
                          <a:spcPts val="0"/>
                        </a:spcAft>
                      </a:pPr>
                      <a:r>
                        <a:rPr lang="tr-TR" sz="1600" dirty="0">
                          <a:solidFill>
                            <a:schemeClr val="tx1"/>
                          </a:solidFill>
                          <a:effectLst/>
                        </a:rPr>
                        <a:t>Önemli fonksiyonel </a:t>
                      </a:r>
                      <a:r>
                        <a:rPr lang="tr-TR" sz="1600" dirty="0" err="1">
                          <a:solidFill>
                            <a:schemeClr val="tx1"/>
                          </a:solidFill>
                          <a:effectLst/>
                        </a:rPr>
                        <a:t>limitasyonu</a:t>
                      </a:r>
                      <a:r>
                        <a:rPr lang="tr-TR" sz="1600" dirty="0">
                          <a:solidFill>
                            <a:schemeClr val="tx1"/>
                          </a:solidFill>
                          <a:effectLst/>
                        </a:rPr>
                        <a:t> kanıtlanmış veya önemli risk geliştiren herhangi bir hasta</a:t>
                      </a:r>
                    </a:p>
                    <a:p>
                      <a:pPr algn="l">
                        <a:lnSpc>
                          <a:spcPct val="107000"/>
                        </a:lnSpc>
                        <a:spcAft>
                          <a:spcPts val="0"/>
                        </a:spcAft>
                      </a:pPr>
                      <a:r>
                        <a:rPr lang="tr-TR" sz="1600" dirty="0">
                          <a:solidFill>
                            <a:schemeClr val="tx1"/>
                          </a:solidFill>
                          <a:effectLst/>
                        </a:rPr>
                        <a:t> </a:t>
                      </a:r>
                    </a:p>
                    <a:p>
                      <a:pPr algn="l">
                        <a:lnSpc>
                          <a:spcPct val="107000"/>
                        </a:lnSpc>
                        <a:spcAft>
                          <a:spcPts val="0"/>
                        </a:spcAft>
                      </a:pPr>
                      <a:r>
                        <a:rPr lang="tr-TR" sz="1600" dirty="0">
                          <a:solidFill>
                            <a:schemeClr val="tx1"/>
                          </a:solidFill>
                          <a:effectLst/>
                        </a:rPr>
                        <a:t>Örneğin. zayıf veya zayıf olan hastaların bağımsızlığını etkileyen birden fazla </a:t>
                      </a:r>
                      <a:r>
                        <a:rPr lang="tr-TR" sz="1600" dirty="0" err="1" smtClean="0">
                          <a:solidFill>
                            <a:schemeClr val="tx1"/>
                          </a:solidFill>
                          <a:effectLst/>
                        </a:rPr>
                        <a:t>komorbiditesi</a:t>
                      </a:r>
                      <a:r>
                        <a:rPr lang="tr-TR" sz="1600" dirty="0" smtClean="0">
                          <a:solidFill>
                            <a:schemeClr val="tx1"/>
                          </a:solidFill>
                          <a:effectLst/>
                        </a:rPr>
                        <a:t> varsa,</a:t>
                      </a:r>
                      <a:endParaRPr lang="tr-TR" sz="1600" dirty="0">
                        <a:solidFill>
                          <a:schemeClr val="tx1"/>
                        </a:solidFill>
                        <a:effectLst/>
                      </a:endParaRPr>
                    </a:p>
                    <a:p>
                      <a:pPr algn="l">
                        <a:lnSpc>
                          <a:spcPct val="107000"/>
                        </a:lnSpc>
                        <a:spcAft>
                          <a:spcPts val="0"/>
                        </a:spcAft>
                      </a:pPr>
                      <a:r>
                        <a:rPr lang="tr-TR" sz="1600" dirty="0">
                          <a:solidFill>
                            <a:schemeClr val="tx1"/>
                          </a:solidFill>
                          <a:effectLst/>
                        </a:rPr>
                        <a:t> </a:t>
                      </a:r>
                    </a:p>
                    <a:p>
                      <a:pPr algn="l">
                        <a:lnSpc>
                          <a:spcPct val="107000"/>
                        </a:lnSpc>
                        <a:spcAft>
                          <a:spcPts val="0"/>
                        </a:spcAft>
                      </a:pPr>
                      <a:r>
                        <a:rPr lang="tr-TR" sz="1600" dirty="0">
                          <a:solidFill>
                            <a:schemeClr val="tx1"/>
                          </a:solidFill>
                          <a:effectLst/>
                        </a:rPr>
                        <a:t>Örneğin. yoğun bakım </a:t>
                      </a:r>
                      <a:r>
                        <a:rPr lang="tr-TR" sz="1600" dirty="0" smtClean="0">
                          <a:solidFill>
                            <a:schemeClr val="tx1"/>
                          </a:solidFill>
                          <a:effectLst/>
                        </a:rPr>
                        <a:t>hastalarında; </a:t>
                      </a:r>
                      <a:r>
                        <a:rPr lang="tr-TR" sz="1600" dirty="0" err="1">
                          <a:solidFill>
                            <a:schemeClr val="tx1"/>
                          </a:solidFill>
                          <a:effectLst/>
                        </a:rPr>
                        <a:t>mobilizasyon</a:t>
                      </a:r>
                      <a:r>
                        <a:rPr lang="tr-TR" sz="1600" dirty="0">
                          <a:solidFill>
                            <a:schemeClr val="tx1"/>
                          </a:solidFill>
                          <a:effectLst/>
                        </a:rPr>
                        <a:t>, egzersiz ve rehabilitasyon</a:t>
                      </a:r>
                    </a:p>
                    <a:p>
                      <a:pPr algn="l">
                        <a:lnSpc>
                          <a:spcPct val="107000"/>
                        </a:lnSpc>
                        <a:spcAft>
                          <a:spcPts val="0"/>
                        </a:spcAft>
                      </a:pPr>
                      <a:r>
                        <a:rPr lang="tr-TR" sz="1600" dirty="0">
                          <a:solidFill>
                            <a:schemeClr val="tx1"/>
                          </a:solidFill>
                          <a:effectLst/>
                        </a:rPr>
                        <a:t>YBÜ kaynaklı zayıflık ve / veya (risk altında) önemli fonksiyonel düşüş</a:t>
                      </a:r>
                    </a:p>
                    <a:p>
                      <a:pPr algn="l">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lgn="l">
                        <a:lnSpc>
                          <a:spcPct val="107000"/>
                        </a:lnSpc>
                        <a:spcAft>
                          <a:spcPts val="0"/>
                        </a:spcAft>
                      </a:pPr>
                      <a:r>
                        <a:rPr lang="tr-TR" sz="1600" dirty="0">
                          <a:solidFill>
                            <a:schemeClr val="tx1"/>
                          </a:solidFill>
                          <a:effectLst/>
                        </a:rPr>
                        <a:t> </a:t>
                      </a:r>
                    </a:p>
                    <a:p>
                      <a:pPr algn="l">
                        <a:lnSpc>
                          <a:spcPct val="107000"/>
                        </a:lnSpc>
                        <a:spcAft>
                          <a:spcPts val="0"/>
                        </a:spcAft>
                      </a:pPr>
                      <a:endParaRPr lang="tr-TR" sz="1600" dirty="0" smtClean="0">
                        <a:solidFill>
                          <a:schemeClr val="tx1"/>
                        </a:solidFill>
                        <a:effectLst/>
                      </a:endParaRPr>
                    </a:p>
                    <a:p>
                      <a:pPr algn="l">
                        <a:lnSpc>
                          <a:spcPct val="107000"/>
                        </a:lnSpc>
                        <a:spcAft>
                          <a:spcPts val="0"/>
                        </a:spcAft>
                      </a:pPr>
                      <a:r>
                        <a:rPr lang="tr-TR" sz="1600" dirty="0" smtClean="0">
                          <a:solidFill>
                            <a:schemeClr val="tx1"/>
                          </a:solidFill>
                          <a:effectLst/>
                        </a:rPr>
                        <a:t>Damlacık </a:t>
                      </a:r>
                      <a:r>
                        <a:rPr lang="tr-TR" sz="1600" dirty="0">
                          <a:solidFill>
                            <a:schemeClr val="tx1"/>
                          </a:solidFill>
                          <a:effectLst/>
                        </a:rPr>
                        <a:t>önlemlerini kullanın.</a:t>
                      </a:r>
                    </a:p>
                    <a:p>
                      <a:pPr algn="l">
                        <a:lnSpc>
                          <a:spcPct val="107000"/>
                        </a:lnSpc>
                        <a:spcAft>
                          <a:spcPts val="0"/>
                        </a:spcAft>
                      </a:pPr>
                      <a:r>
                        <a:rPr lang="tr-TR" sz="1600" dirty="0">
                          <a:solidFill>
                            <a:schemeClr val="tx1"/>
                          </a:solidFill>
                          <a:effectLst/>
                        </a:rPr>
                        <a:t> </a:t>
                      </a:r>
                    </a:p>
                    <a:p>
                      <a:pPr algn="l">
                        <a:lnSpc>
                          <a:spcPct val="107000"/>
                        </a:lnSpc>
                        <a:spcAft>
                          <a:spcPts val="0"/>
                        </a:spcAft>
                      </a:pPr>
                      <a:r>
                        <a:rPr lang="tr-TR" sz="1600" dirty="0">
                          <a:solidFill>
                            <a:schemeClr val="tx1"/>
                          </a:solidFill>
                          <a:effectLst/>
                        </a:rPr>
                        <a:t>Eğer muhtemel </a:t>
                      </a:r>
                      <a:r>
                        <a:rPr lang="tr-TR" sz="1600" dirty="0" err="1">
                          <a:solidFill>
                            <a:schemeClr val="tx1"/>
                          </a:solidFill>
                          <a:effectLst/>
                        </a:rPr>
                        <a:t>Agps</a:t>
                      </a:r>
                      <a:r>
                        <a:rPr lang="tr-TR" sz="1600" dirty="0">
                          <a:solidFill>
                            <a:schemeClr val="tx1"/>
                          </a:solidFill>
                          <a:effectLst/>
                        </a:rPr>
                        <a:t> </a:t>
                      </a:r>
                      <a:r>
                        <a:rPr lang="tr-TR" sz="1600" dirty="0" smtClean="0">
                          <a:solidFill>
                            <a:schemeClr val="tx1"/>
                          </a:solidFill>
                          <a:effectLst/>
                        </a:rPr>
                        <a:t>kullanın veya </a:t>
                      </a:r>
                      <a:r>
                        <a:rPr lang="tr-TR" sz="1600" dirty="0">
                          <a:solidFill>
                            <a:schemeClr val="tx1"/>
                          </a:solidFill>
                          <a:effectLst/>
                        </a:rPr>
                        <a:t>hastayla yakın temas olacaksa Havayolu önlemleri kullanın.</a:t>
                      </a:r>
                    </a:p>
                    <a:p>
                      <a:pPr algn="l">
                        <a:lnSpc>
                          <a:spcPct val="107000"/>
                        </a:lnSpc>
                        <a:spcAft>
                          <a:spcPts val="0"/>
                        </a:spcAft>
                      </a:pPr>
                      <a:r>
                        <a:rPr lang="tr-TR" sz="1600" dirty="0">
                          <a:solidFill>
                            <a:schemeClr val="tx1"/>
                          </a:solidFill>
                          <a:effectLst/>
                        </a:rPr>
                        <a:t> </a:t>
                      </a:r>
                    </a:p>
                    <a:p>
                      <a:pPr algn="l">
                        <a:lnSpc>
                          <a:spcPct val="107000"/>
                        </a:lnSpc>
                        <a:spcAft>
                          <a:spcPts val="0"/>
                        </a:spcAft>
                      </a:pPr>
                      <a:r>
                        <a:rPr lang="tr-TR" sz="1600" dirty="0" err="1">
                          <a:solidFill>
                            <a:schemeClr val="tx1"/>
                          </a:solidFill>
                          <a:effectLst/>
                        </a:rPr>
                        <a:t>Ventile</a:t>
                      </a:r>
                      <a:r>
                        <a:rPr lang="tr-TR" sz="1600" dirty="0">
                          <a:solidFill>
                            <a:schemeClr val="tx1"/>
                          </a:solidFill>
                          <a:effectLst/>
                        </a:rPr>
                        <a:t> edilmediği sürece, hastalar mümkün olan her fizyoterapi seansı sırasında cerrahi maske takmalıdır.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4171246566"/>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820072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02138980"/>
              </p:ext>
            </p:extLst>
          </p:nvPr>
        </p:nvGraphicFramePr>
        <p:xfrm>
          <a:off x="592183" y="288773"/>
          <a:ext cx="10885713" cy="5931298"/>
        </p:xfrm>
        <a:graphic>
          <a:graphicData uri="http://schemas.openxmlformats.org/drawingml/2006/table">
            <a:tbl>
              <a:tblPr firstRow="1" firstCol="1" bandRow="1">
                <a:tableStyleId>{5C22544A-7EE6-4342-B048-85BDC9FD1C3A}</a:tableStyleId>
              </a:tblPr>
              <a:tblGrid>
                <a:gridCol w="1463040">
                  <a:extLst>
                    <a:ext uri="{9D8B030D-6E8A-4147-A177-3AD203B41FA5}">
                      <a16:colId xmlns:a16="http://schemas.microsoft.com/office/drawing/2014/main" val="115261413"/>
                    </a:ext>
                  </a:extLst>
                </a:gridCol>
                <a:gridCol w="2000023">
                  <a:extLst>
                    <a:ext uri="{9D8B030D-6E8A-4147-A177-3AD203B41FA5}">
                      <a16:colId xmlns:a16="http://schemas.microsoft.com/office/drawing/2014/main" val="1300449398"/>
                    </a:ext>
                  </a:extLst>
                </a:gridCol>
                <a:gridCol w="2221176">
                  <a:extLst>
                    <a:ext uri="{9D8B030D-6E8A-4147-A177-3AD203B41FA5}">
                      <a16:colId xmlns:a16="http://schemas.microsoft.com/office/drawing/2014/main" val="3347443985"/>
                    </a:ext>
                  </a:extLst>
                </a:gridCol>
                <a:gridCol w="1953993">
                  <a:extLst>
                    <a:ext uri="{9D8B030D-6E8A-4147-A177-3AD203B41FA5}">
                      <a16:colId xmlns:a16="http://schemas.microsoft.com/office/drawing/2014/main" val="3484886500"/>
                    </a:ext>
                  </a:extLst>
                </a:gridCol>
                <a:gridCol w="3247481">
                  <a:extLst>
                    <a:ext uri="{9D8B030D-6E8A-4147-A177-3AD203B41FA5}">
                      <a16:colId xmlns:a16="http://schemas.microsoft.com/office/drawing/2014/main" val="1647156080"/>
                    </a:ext>
                  </a:extLst>
                </a:gridCol>
              </a:tblGrid>
              <a:tr h="350898">
                <a:tc gridSpan="5">
                  <a:txBody>
                    <a:bodyPr/>
                    <a:lstStyle/>
                    <a:p>
                      <a:pPr>
                        <a:lnSpc>
                          <a:spcPct val="107000"/>
                        </a:lnSpc>
                        <a:spcAft>
                          <a:spcPts val="0"/>
                        </a:spcAft>
                      </a:pPr>
                      <a:r>
                        <a:rPr lang="tr-TR" sz="1600" dirty="0">
                          <a:solidFill>
                            <a:schemeClr val="tx1"/>
                          </a:solidFill>
                          <a:effectLst/>
                        </a:rPr>
                        <a:t>Tablo 4. Örnek YBÜ Fizyoterapi Kaynak Planı</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85382175"/>
                  </a:ext>
                </a:extLst>
              </a:tr>
              <a:tr h="671774">
                <a:tc>
                  <a:txBody>
                    <a:bodyPr/>
                    <a:lstStyle/>
                    <a:p>
                      <a:pPr>
                        <a:lnSpc>
                          <a:spcPct val="107000"/>
                        </a:lnSpc>
                        <a:spcAft>
                          <a:spcPts val="0"/>
                        </a:spcAft>
                      </a:pPr>
                      <a:r>
                        <a:rPr lang="tr-TR" sz="1600" dirty="0">
                          <a:solidFill>
                            <a:schemeClr val="tx1"/>
                          </a:solidFill>
                          <a:effectLst/>
                        </a:rPr>
                        <a:t>Faz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Yatak kapasitesi</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Hastaların tanımı ve yeri</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solidFill>
                            <a:schemeClr val="tx1"/>
                          </a:solidFill>
                          <a:effectLst/>
                        </a:rPr>
                        <a:t>Fizyoterapi personeli</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b="1" dirty="0">
                          <a:solidFill>
                            <a:schemeClr val="tx1"/>
                          </a:solidFill>
                          <a:effectLst/>
                        </a:rPr>
                        <a:t>Solunum fizyoterapisi, </a:t>
                      </a:r>
                      <a:r>
                        <a:rPr lang="tr-TR" sz="1400" b="1" dirty="0" err="1">
                          <a:solidFill>
                            <a:schemeClr val="tx1"/>
                          </a:solidFill>
                          <a:effectLst/>
                        </a:rPr>
                        <a:t>mobilizasyon</a:t>
                      </a:r>
                      <a:r>
                        <a:rPr lang="tr-TR" sz="1400" b="1" dirty="0">
                          <a:solidFill>
                            <a:schemeClr val="tx1"/>
                          </a:solidFill>
                          <a:effectLst/>
                        </a:rPr>
                        <a:t>, egzersiz ve rehabilitasyon ile ilgili ekipman</a:t>
                      </a:r>
                      <a:endParaRPr lang="tr-TR"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5572113"/>
                  </a:ext>
                </a:extLst>
              </a:tr>
              <a:tr h="1927879">
                <a:tc>
                  <a:txBody>
                    <a:bodyPr/>
                    <a:lstStyle/>
                    <a:p>
                      <a:pPr>
                        <a:lnSpc>
                          <a:spcPct val="107000"/>
                        </a:lnSpc>
                        <a:spcAft>
                          <a:spcPts val="0"/>
                        </a:spcAft>
                      </a:pPr>
                      <a:r>
                        <a:rPr lang="tr-TR" sz="1600" dirty="0">
                          <a:solidFill>
                            <a:schemeClr val="tx1"/>
                          </a:solidFill>
                          <a:effectLst/>
                        </a:rPr>
                        <a:t>Her zamanki işler</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Örneğin</a:t>
                      </a:r>
                    </a:p>
                    <a:p>
                      <a:pPr>
                        <a:lnSpc>
                          <a:spcPct val="107000"/>
                        </a:lnSpc>
                        <a:spcAft>
                          <a:spcPts val="0"/>
                        </a:spcAft>
                      </a:pPr>
                      <a:r>
                        <a:rPr lang="tr-TR" sz="1400" dirty="0">
                          <a:solidFill>
                            <a:schemeClr val="tx1"/>
                          </a:solidFill>
                          <a:effectLst/>
                        </a:rPr>
                        <a:t>22 YBÜ yatağı</a:t>
                      </a:r>
                    </a:p>
                    <a:p>
                      <a:pPr>
                        <a:lnSpc>
                          <a:spcPct val="107000"/>
                        </a:lnSpc>
                        <a:spcAft>
                          <a:spcPts val="0"/>
                        </a:spcAft>
                      </a:pPr>
                      <a:r>
                        <a:rPr lang="tr-TR" sz="1400" dirty="0">
                          <a:solidFill>
                            <a:schemeClr val="tx1"/>
                          </a:solidFill>
                          <a:effectLst/>
                        </a:rPr>
                        <a:t>6 HDU(High-</a:t>
                      </a:r>
                      <a:r>
                        <a:rPr lang="tr-TR" sz="1400" dirty="0" err="1">
                          <a:solidFill>
                            <a:schemeClr val="tx1"/>
                          </a:solidFill>
                          <a:effectLst/>
                        </a:rPr>
                        <a:t>dependency</a:t>
                      </a:r>
                      <a:r>
                        <a:rPr lang="tr-TR" sz="1400" dirty="0">
                          <a:solidFill>
                            <a:schemeClr val="tx1"/>
                          </a:solidFill>
                          <a:effectLst/>
                        </a:rPr>
                        <a:t> </a:t>
                      </a:r>
                      <a:r>
                        <a:rPr lang="tr-TR" sz="1400" dirty="0" err="1">
                          <a:solidFill>
                            <a:schemeClr val="tx1"/>
                          </a:solidFill>
                          <a:effectLst/>
                        </a:rPr>
                        <a:t>unit</a:t>
                      </a:r>
                      <a:r>
                        <a:rPr lang="tr-TR" sz="1400" dirty="0">
                          <a:solidFill>
                            <a:schemeClr val="tx1"/>
                          </a:solidFill>
                          <a:effectLst/>
                        </a:rPr>
                        <a:t>)</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Mevcut YBÜ ve </a:t>
                      </a:r>
                      <a:endParaRPr lang="tr-TR" sz="1400" dirty="0" smtClean="0">
                        <a:solidFill>
                          <a:schemeClr val="tx1"/>
                        </a:solidFill>
                        <a:effectLst/>
                      </a:endParaRPr>
                    </a:p>
                    <a:p>
                      <a:pPr>
                        <a:lnSpc>
                          <a:spcPct val="107000"/>
                        </a:lnSpc>
                        <a:spcAft>
                          <a:spcPts val="0"/>
                        </a:spcAft>
                      </a:pPr>
                      <a:r>
                        <a:rPr lang="tr-TR" sz="1400" dirty="0" smtClean="0">
                          <a:solidFill>
                            <a:schemeClr val="tx1"/>
                          </a:solidFill>
                          <a:effectLst/>
                        </a:rPr>
                        <a:t>HDU </a:t>
                      </a:r>
                      <a:r>
                        <a:rPr lang="tr-TR" sz="1400" dirty="0">
                          <a:solidFill>
                            <a:schemeClr val="tx1"/>
                          </a:solidFill>
                          <a:effectLst/>
                        </a:rPr>
                        <a:t>fiziksel kaynakları içindeki tüm hastalar.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Örneğin </a:t>
                      </a:r>
                    </a:p>
                    <a:p>
                      <a:pPr>
                        <a:lnSpc>
                          <a:spcPct val="107000"/>
                        </a:lnSpc>
                        <a:spcAft>
                          <a:spcPts val="0"/>
                        </a:spcAft>
                      </a:pPr>
                      <a:r>
                        <a:rPr lang="tr-TR" sz="1400" dirty="0" smtClean="0">
                          <a:solidFill>
                            <a:schemeClr val="tx1"/>
                          </a:solidFill>
                          <a:effectLst/>
                        </a:rPr>
                        <a:t>4 </a:t>
                      </a:r>
                      <a:r>
                        <a:rPr lang="tr-TR" sz="1400" dirty="0" err="1" smtClean="0">
                          <a:solidFill>
                            <a:schemeClr val="tx1"/>
                          </a:solidFill>
                          <a:effectLst/>
                        </a:rPr>
                        <a:t>Fzt</a:t>
                      </a:r>
                      <a:r>
                        <a:rPr lang="tr-TR" sz="1400" dirty="0" smtClean="0">
                          <a:solidFill>
                            <a:schemeClr val="tx1"/>
                          </a:solidFill>
                          <a:effectLst/>
                        </a:rPr>
                        <a:t>- tam</a:t>
                      </a:r>
                      <a:r>
                        <a:rPr lang="tr-TR" sz="1400" baseline="0" dirty="0" smtClean="0">
                          <a:solidFill>
                            <a:schemeClr val="tx1"/>
                          </a:solidFill>
                          <a:effectLst/>
                        </a:rPr>
                        <a:t> zamanlı </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Örneğin</a:t>
                      </a:r>
                    </a:p>
                    <a:p>
                      <a:pPr>
                        <a:lnSpc>
                          <a:spcPct val="107000"/>
                        </a:lnSpc>
                        <a:spcAft>
                          <a:spcPts val="0"/>
                        </a:spcAft>
                      </a:pPr>
                      <a:r>
                        <a:rPr lang="tr-TR" sz="1400" dirty="0">
                          <a:solidFill>
                            <a:schemeClr val="tx1"/>
                          </a:solidFill>
                          <a:effectLst/>
                        </a:rPr>
                        <a:t>• 6 adet </a:t>
                      </a:r>
                      <a:r>
                        <a:rPr lang="tr-TR" sz="1400" dirty="0" err="1">
                          <a:solidFill>
                            <a:schemeClr val="tx1"/>
                          </a:solidFill>
                          <a:effectLst/>
                        </a:rPr>
                        <a:t>Transmotion</a:t>
                      </a:r>
                      <a:r>
                        <a:rPr lang="tr-TR" sz="1400" dirty="0">
                          <a:solidFill>
                            <a:schemeClr val="tx1"/>
                          </a:solidFill>
                          <a:effectLst/>
                        </a:rPr>
                        <a:t> / </a:t>
                      </a:r>
                      <a:r>
                        <a:rPr lang="tr-TR" sz="1400" dirty="0" err="1">
                          <a:solidFill>
                            <a:schemeClr val="tx1"/>
                          </a:solidFill>
                          <a:effectLst/>
                        </a:rPr>
                        <a:t>oxford</a:t>
                      </a:r>
                      <a:r>
                        <a:rPr lang="tr-TR" sz="1400" dirty="0">
                          <a:solidFill>
                            <a:schemeClr val="tx1"/>
                          </a:solidFill>
                          <a:effectLst/>
                        </a:rPr>
                        <a:t> sandalye</a:t>
                      </a:r>
                    </a:p>
                    <a:p>
                      <a:pPr>
                        <a:lnSpc>
                          <a:spcPct val="107000"/>
                        </a:lnSpc>
                        <a:spcAft>
                          <a:spcPts val="0"/>
                        </a:spcAft>
                      </a:pPr>
                      <a:r>
                        <a:rPr lang="tr-TR" sz="1400" dirty="0">
                          <a:solidFill>
                            <a:schemeClr val="tx1"/>
                          </a:solidFill>
                          <a:effectLst/>
                        </a:rPr>
                        <a:t>• 10 Yüksek Arkalıklı Oturma Sandalyesi</a:t>
                      </a:r>
                    </a:p>
                    <a:p>
                      <a:pPr>
                        <a:lnSpc>
                          <a:spcPct val="107000"/>
                        </a:lnSpc>
                        <a:spcAft>
                          <a:spcPts val="0"/>
                        </a:spcAft>
                      </a:pPr>
                      <a:r>
                        <a:rPr lang="tr-TR" sz="1400" dirty="0">
                          <a:solidFill>
                            <a:schemeClr val="tx1"/>
                          </a:solidFill>
                          <a:effectLst/>
                        </a:rPr>
                        <a:t>• 3 </a:t>
                      </a:r>
                      <a:r>
                        <a:rPr lang="tr-TR" sz="1400" dirty="0" err="1" smtClean="0">
                          <a:solidFill>
                            <a:schemeClr val="tx1"/>
                          </a:solidFill>
                          <a:effectLst/>
                        </a:rPr>
                        <a:t>Rollatör</a:t>
                      </a:r>
                      <a:endParaRPr lang="tr-TR" sz="1400" dirty="0">
                        <a:solidFill>
                          <a:schemeClr val="tx1"/>
                        </a:solidFill>
                        <a:effectLst/>
                      </a:endParaRPr>
                    </a:p>
                    <a:p>
                      <a:pPr>
                        <a:lnSpc>
                          <a:spcPct val="107000"/>
                        </a:lnSpc>
                        <a:spcAft>
                          <a:spcPts val="0"/>
                        </a:spcAft>
                      </a:pPr>
                      <a:r>
                        <a:rPr lang="tr-TR" sz="1400" dirty="0">
                          <a:solidFill>
                            <a:schemeClr val="tx1"/>
                          </a:solidFill>
                          <a:effectLst/>
                        </a:rPr>
                        <a:t>• 1 </a:t>
                      </a:r>
                      <a:r>
                        <a:rPr lang="tr-TR" sz="1400" dirty="0" err="1">
                          <a:solidFill>
                            <a:schemeClr val="tx1"/>
                          </a:solidFill>
                          <a:effectLst/>
                        </a:rPr>
                        <a:t>tilt</a:t>
                      </a:r>
                      <a:r>
                        <a:rPr lang="tr-TR" sz="1400" dirty="0">
                          <a:solidFill>
                            <a:schemeClr val="tx1"/>
                          </a:solidFill>
                          <a:effectLst/>
                        </a:rPr>
                        <a:t> </a:t>
                      </a:r>
                      <a:r>
                        <a:rPr lang="tr-TR" sz="1400" dirty="0" err="1">
                          <a:solidFill>
                            <a:schemeClr val="tx1"/>
                          </a:solidFill>
                          <a:effectLst/>
                        </a:rPr>
                        <a:t>table</a:t>
                      </a:r>
                      <a:endParaRPr lang="tr-TR" sz="1400" dirty="0">
                        <a:solidFill>
                          <a:schemeClr val="tx1"/>
                        </a:solidFill>
                        <a:effectLst/>
                      </a:endParaRPr>
                    </a:p>
                    <a:p>
                      <a:pPr>
                        <a:lnSpc>
                          <a:spcPct val="107000"/>
                        </a:lnSpc>
                        <a:spcAft>
                          <a:spcPts val="0"/>
                        </a:spcAft>
                      </a:pPr>
                      <a:r>
                        <a:rPr lang="tr-TR" sz="1400" dirty="0">
                          <a:solidFill>
                            <a:schemeClr val="tx1"/>
                          </a:solidFill>
                          <a:effectLst/>
                        </a:rPr>
                        <a:t>• 2 bisiklet </a:t>
                      </a:r>
                      <a:r>
                        <a:rPr lang="tr-TR" sz="1400" dirty="0" err="1">
                          <a:solidFill>
                            <a:schemeClr val="tx1"/>
                          </a:solidFill>
                          <a:effectLst/>
                        </a:rPr>
                        <a:t>ergometresi</a:t>
                      </a:r>
                      <a:endParaRPr lang="tr-TR" sz="1400" dirty="0">
                        <a:solidFill>
                          <a:schemeClr val="tx1"/>
                        </a:solidFill>
                        <a:effectLst/>
                      </a:endParaRPr>
                    </a:p>
                    <a:p>
                      <a:pPr>
                        <a:lnSpc>
                          <a:spcPct val="107000"/>
                        </a:lnSpc>
                        <a:spcAft>
                          <a:spcPts val="0"/>
                        </a:spcAft>
                      </a:pPr>
                      <a:r>
                        <a:rPr lang="tr-TR" sz="1400" dirty="0">
                          <a:solidFill>
                            <a:schemeClr val="tx1"/>
                          </a:solidFill>
                          <a:effectLst/>
                        </a:rPr>
                        <a:t>• Basamaklar / Bloklar</a:t>
                      </a:r>
                    </a:p>
                    <a:p>
                      <a:pPr>
                        <a:lnSpc>
                          <a:spcPct val="107000"/>
                        </a:lnSpc>
                        <a:spcAft>
                          <a:spcPts val="0"/>
                        </a:spcAft>
                      </a:pPr>
                      <a:r>
                        <a:rPr lang="tr-TR" sz="1400" dirty="0">
                          <a:solidFill>
                            <a:schemeClr val="tx1"/>
                          </a:solidFill>
                          <a:effectLst/>
                        </a:rPr>
                        <a:t>• </a:t>
                      </a:r>
                      <a:r>
                        <a:rPr lang="tr-TR" sz="1400" dirty="0" err="1">
                          <a:solidFill>
                            <a:schemeClr val="tx1"/>
                          </a:solidFill>
                          <a:effectLst/>
                        </a:rPr>
                        <a:t>Bariatrik</a:t>
                      </a:r>
                      <a:r>
                        <a:rPr lang="tr-TR" sz="1400" dirty="0">
                          <a:solidFill>
                            <a:schemeClr val="tx1"/>
                          </a:solidFill>
                          <a:effectLst/>
                        </a:rPr>
                        <a:t> ekipmanlar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9622881"/>
                  </a:ext>
                </a:extLst>
              </a:tr>
              <a:tr h="2944526">
                <a:tc>
                  <a:txBody>
                    <a:bodyPr/>
                    <a:lstStyle/>
                    <a:p>
                      <a:pPr>
                        <a:lnSpc>
                          <a:spcPct val="107000"/>
                        </a:lnSpc>
                        <a:spcAft>
                          <a:spcPts val="0"/>
                        </a:spcAft>
                      </a:pPr>
                      <a:r>
                        <a:rPr lang="tr-TR" sz="1600" dirty="0">
                          <a:solidFill>
                            <a:schemeClr val="tx1"/>
                          </a:solidFill>
                          <a:effectLst/>
                        </a:rPr>
                        <a:t>Aşama 1</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solidFill>
                            <a:schemeClr val="tx1"/>
                          </a:solidFill>
                          <a:effectLst/>
                        </a:rPr>
                        <a:t>Örneğin</a:t>
                      </a:r>
                    </a:p>
                    <a:p>
                      <a:pPr>
                        <a:lnSpc>
                          <a:spcPct val="107000"/>
                        </a:lnSpc>
                        <a:spcAft>
                          <a:spcPts val="0"/>
                        </a:spcAft>
                      </a:pPr>
                      <a:r>
                        <a:rPr lang="tr-TR" sz="1400">
                          <a:solidFill>
                            <a:schemeClr val="tx1"/>
                          </a:solidFill>
                          <a:effectLst/>
                        </a:rPr>
                        <a:t>Sağlanan ilave YBÜ yatakları ile genişleme (örn. Daha önce kullanılmayan yatakların açılması)</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solidFill>
                            <a:schemeClr val="tx1"/>
                          </a:solidFill>
                          <a:effectLst/>
                        </a:rPr>
                        <a:t>4'ten az COVID-19 hastası.</a:t>
                      </a:r>
                    </a:p>
                    <a:p>
                      <a:pPr>
                        <a:lnSpc>
                          <a:spcPct val="107000"/>
                        </a:lnSpc>
                        <a:spcAft>
                          <a:spcPts val="0"/>
                        </a:spcAft>
                      </a:pPr>
                      <a:r>
                        <a:rPr lang="tr-TR" sz="1400">
                          <a:solidFill>
                            <a:schemeClr val="tx1"/>
                          </a:solidFill>
                          <a:effectLst/>
                        </a:rPr>
                        <a:t> </a:t>
                      </a:r>
                    </a:p>
                    <a:p>
                      <a:pPr>
                        <a:lnSpc>
                          <a:spcPct val="107000"/>
                        </a:lnSpc>
                        <a:spcAft>
                          <a:spcPts val="0"/>
                        </a:spcAft>
                      </a:pPr>
                      <a:r>
                        <a:rPr lang="tr-TR" sz="1400">
                          <a:solidFill>
                            <a:schemeClr val="tx1"/>
                          </a:solidFill>
                          <a:effectLst/>
                        </a:rPr>
                        <a:t>COVID-19 olan hastalar sadece ters akış izolasyon odalarına sahip yataklara tahsis edildi.</a:t>
                      </a:r>
                    </a:p>
                    <a:p>
                      <a:pPr>
                        <a:lnSpc>
                          <a:spcPct val="107000"/>
                        </a:lnSpc>
                        <a:spcAft>
                          <a:spcPts val="0"/>
                        </a:spcAft>
                      </a:pPr>
                      <a:r>
                        <a:rPr lang="tr-TR" sz="1400">
                          <a:solidFill>
                            <a:schemeClr val="tx1"/>
                          </a:solidFill>
                          <a:effectLst/>
                        </a:rPr>
                        <a:t> </a:t>
                      </a:r>
                    </a:p>
                    <a:p>
                      <a:pPr>
                        <a:lnSpc>
                          <a:spcPct val="107000"/>
                        </a:lnSpc>
                        <a:spcAft>
                          <a:spcPts val="0"/>
                        </a:spcAft>
                      </a:pPr>
                      <a:r>
                        <a:rPr lang="tr-TR" sz="1400">
                          <a:solidFill>
                            <a:schemeClr val="tx1"/>
                          </a:solidFill>
                          <a:effectLst/>
                        </a:rPr>
                        <a:t>Çoğu hastanede sınırlı sayıda ters akış odaları mevcuttur.</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solidFill>
                            <a:schemeClr val="tx1"/>
                          </a:solidFill>
                          <a:effectLst/>
                        </a:rPr>
                        <a:t>Örneğin</a:t>
                      </a:r>
                    </a:p>
                    <a:p>
                      <a:pPr>
                        <a:lnSpc>
                          <a:spcPct val="107000"/>
                        </a:lnSpc>
                        <a:spcAft>
                          <a:spcPts val="0"/>
                        </a:spcAft>
                      </a:pPr>
                      <a:r>
                        <a:rPr lang="tr-TR" sz="1400" dirty="0">
                          <a:solidFill>
                            <a:schemeClr val="tx1"/>
                          </a:solidFill>
                          <a:effectLst/>
                        </a:rPr>
                        <a:t>4 yoğun bakım yatağı başına ek 1 </a:t>
                      </a:r>
                      <a:r>
                        <a:rPr lang="tr-TR" sz="1400" dirty="0" smtClean="0">
                          <a:solidFill>
                            <a:schemeClr val="tx1"/>
                          </a:solidFill>
                          <a:effectLst/>
                        </a:rPr>
                        <a:t>tam zamanlı </a:t>
                      </a:r>
                      <a:r>
                        <a:rPr lang="tr-TR" sz="1400" dirty="0" err="1" smtClean="0">
                          <a:solidFill>
                            <a:schemeClr val="tx1"/>
                          </a:solidFill>
                          <a:effectLst/>
                        </a:rPr>
                        <a:t>Fzt</a:t>
                      </a:r>
                      <a:r>
                        <a:rPr lang="tr-TR" sz="1400" dirty="0" smtClean="0">
                          <a:solidFill>
                            <a:schemeClr val="tx1"/>
                          </a:solidFill>
                          <a:effectLst/>
                        </a:rPr>
                        <a:t> </a:t>
                      </a:r>
                      <a:r>
                        <a:rPr lang="tr-TR" sz="1400" dirty="0">
                          <a:solidFill>
                            <a:schemeClr val="tx1"/>
                          </a:solidFill>
                          <a:effectLst/>
                        </a:rPr>
                        <a:t>[21].</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a:solidFill>
                            <a:schemeClr val="tx1"/>
                          </a:solidFill>
                          <a:effectLst/>
                        </a:rPr>
                        <a:t>1 kıdemli fizyoterapist, COVİD-19'lu hastaları YBÜ tıp danışmanına danışarak </a:t>
                      </a:r>
                      <a:r>
                        <a:rPr lang="tr-TR" sz="1400" dirty="0" err="1">
                          <a:solidFill>
                            <a:schemeClr val="tx1"/>
                          </a:solidFill>
                          <a:effectLst/>
                        </a:rPr>
                        <a:t>konsülte</a:t>
                      </a:r>
                      <a:r>
                        <a:rPr lang="tr-TR" sz="1400" dirty="0">
                          <a:solidFill>
                            <a:schemeClr val="tx1"/>
                          </a:solidFill>
                          <a:effectLst/>
                        </a:rPr>
                        <a:t> eder.</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a:solidFill>
                            <a:schemeClr val="tx1"/>
                          </a:solidFill>
                          <a:effectLst/>
                        </a:rPr>
                        <a:t>Hastalara izolasyon odalarında tedavi verilecektir.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b="1" dirty="0">
                          <a:solidFill>
                            <a:schemeClr val="tx1"/>
                          </a:solidFill>
                          <a:effectLst/>
                        </a:rPr>
                        <a:t>Gerekirse kullanım için karantinaya alınan 1 adet </a:t>
                      </a:r>
                      <a:r>
                        <a:rPr lang="tr-TR" sz="1400" b="1" dirty="0" err="1">
                          <a:solidFill>
                            <a:schemeClr val="tx1"/>
                          </a:solidFill>
                          <a:effectLst/>
                        </a:rPr>
                        <a:t>Transmotion</a:t>
                      </a:r>
                      <a:r>
                        <a:rPr lang="tr-TR" sz="1400" b="1" dirty="0">
                          <a:solidFill>
                            <a:schemeClr val="tx1"/>
                          </a:solidFill>
                          <a:effectLst/>
                        </a:rPr>
                        <a:t> sandalye </a:t>
                      </a:r>
                      <a:r>
                        <a:rPr lang="tr-TR" sz="1400" b="1" dirty="0" smtClean="0">
                          <a:solidFill>
                            <a:schemeClr val="tx1"/>
                          </a:solidFill>
                          <a:effectLst/>
                        </a:rPr>
                        <a:t>ayrılmalı.</a:t>
                      </a:r>
                      <a:endParaRPr lang="tr-TR" sz="1400" b="1" dirty="0">
                        <a:solidFill>
                          <a:schemeClr val="tx1"/>
                        </a:solidFill>
                        <a:effectLst/>
                      </a:endParaRPr>
                    </a:p>
                    <a:p>
                      <a:pPr>
                        <a:lnSpc>
                          <a:spcPct val="107000"/>
                        </a:lnSpc>
                        <a:spcAft>
                          <a:spcPts val="0"/>
                        </a:spcAft>
                      </a:pPr>
                      <a:r>
                        <a:rPr lang="tr-TR" sz="1400" b="1" dirty="0">
                          <a:solidFill>
                            <a:schemeClr val="tx1"/>
                          </a:solidFill>
                          <a:effectLst/>
                        </a:rPr>
                        <a:t> </a:t>
                      </a:r>
                    </a:p>
                    <a:p>
                      <a:pPr>
                        <a:lnSpc>
                          <a:spcPct val="107000"/>
                        </a:lnSpc>
                        <a:spcAft>
                          <a:spcPts val="0"/>
                        </a:spcAft>
                      </a:pPr>
                      <a:r>
                        <a:rPr lang="tr-TR" sz="1400" b="1" dirty="0">
                          <a:solidFill>
                            <a:schemeClr val="tx1"/>
                          </a:solidFill>
                          <a:effectLst/>
                        </a:rPr>
                        <a:t>1 COVID-19 hastalarıyla kullanım için karantinaya alınan </a:t>
                      </a:r>
                      <a:r>
                        <a:rPr lang="tr-TR" sz="1400" b="1" dirty="0" err="1">
                          <a:solidFill>
                            <a:schemeClr val="tx1"/>
                          </a:solidFill>
                          <a:effectLst/>
                        </a:rPr>
                        <a:t>tilt</a:t>
                      </a:r>
                      <a:r>
                        <a:rPr lang="tr-TR" sz="1400" b="1" dirty="0">
                          <a:solidFill>
                            <a:schemeClr val="tx1"/>
                          </a:solidFill>
                          <a:effectLst/>
                        </a:rPr>
                        <a:t> </a:t>
                      </a:r>
                      <a:r>
                        <a:rPr lang="tr-TR" sz="1400" b="1" dirty="0" err="1">
                          <a:solidFill>
                            <a:schemeClr val="tx1"/>
                          </a:solidFill>
                          <a:effectLst/>
                        </a:rPr>
                        <a:t>table</a:t>
                      </a:r>
                      <a:r>
                        <a:rPr lang="tr-TR" sz="1400" b="1" dirty="0">
                          <a:solidFill>
                            <a:schemeClr val="tx1"/>
                          </a:solidFill>
                          <a:effectLst/>
                        </a:rPr>
                        <a:t>. </a:t>
                      </a:r>
                      <a:endParaRPr lang="tr-TR" sz="1400" b="1" dirty="0" smtClean="0">
                        <a:solidFill>
                          <a:schemeClr val="tx1"/>
                        </a:solidFill>
                        <a:effectLst/>
                      </a:endParaRPr>
                    </a:p>
                    <a:p>
                      <a:pPr>
                        <a:lnSpc>
                          <a:spcPct val="107000"/>
                        </a:lnSpc>
                        <a:spcAft>
                          <a:spcPts val="0"/>
                        </a:spcAft>
                      </a:pPr>
                      <a:r>
                        <a:rPr lang="tr-TR" sz="1400" b="1" dirty="0" smtClean="0">
                          <a:solidFill>
                            <a:schemeClr val="tx1"/>
                          </a:solidFill>
                          <a:effectLst/>
                        </a:rPr>
                        <a:t>Odada </a:t>
                      </a:r>
                      <a:r>
                        <a:rPr lang="tr-TR" sz="1400" b="1" dirty="0">
                          <a:solidFill>
                            <a:schemeClr val="tx1"/>
                          </a:solidFill>
                          <a:effectLst/>
                        </a:rPr>
                        <a:t>karantinaya alınır veya ayrı ayrı saklanacak şekilde temizlenir ve yerleştirilir.</a:t>
                      </a:r>
                    </a:p>
                    <a:p>
                      <a:pPr>
                        <a:lnSpc>
                          <a:spcPct val="107000"/>
                        </a:lnSpc>
                        <a:spcAft>
                          <a:spcPts val="0"/>
                        </a:spcAft>
                      </a:pPr>
                      <a:r>
                        <a:rPr lang="tr-TR" sz="1400" b="1" dirty="0">
                          <a:solidFill>
                            <a:schemeClr val="tx1"/>
                          </a:solidFill>
                          <a:effectLst/>
                        </a:rPr>
                        <a:t> </a:t>
                      </a:r>
                    </a:p>
                    <a:p>
                      <a:pPr>
                        <a:lnSpc>
                          <a:spcPct val="107000"/>
                        </a:lnSpc>
                        <a:spcAft>
                          <a:spcPts val="0"/>
                        </a:spcAft>
                      </a:pPr>
                      <a:r>
                        <a:rPr lang="tr-TR" sz="1400" b="1" dirty="0">
                          <a:solidFill>
                            <a:schemeClr val="tx1"/>
                          </a:solidFill>
                          <a:effectLst/>
                        </a:rPr>
                        <a:t>Ek solunum ekipmanı.</a:t>
                      </a:r>
                      <a:endParaRPr lang="tr-TR"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3798898"/>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569451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34528456"/>
              </p:ext>
            </p:extLst>
          </p:nvPr>
        </p:nvGraphicFramePr>
        <p:xfrm>
          <a:off x="566057" y="139332"/>
          <a:ext cx="11094719" cy="6628514"/>
        </p:xfrm>
        <a:graphic>
          <a:graphicData uri="http://schemas.openxmlformats.org/drawingml/2006/table">
            <a:tbl>
              <a:tblPr firstRow="1" firstCol="1" bandRow="1">
                <a:tableStyleId>{5C22544A-7EE6-4342-B048-85BDC9FD1C3A}</a:tableStyleId>
              </a:tblPr>
              <a:tblGrid>
                <a:gridCol w="818606">
                  <a:extLst>
                    <a:ext uri="{9D8B030D-6E8A-4147-A177-3AD203B41FA5}">
                      <a16:colId xmlns:a16="http://schemas.microsoft.com/office/drawing/2014/main" val="3188014872"/>
                    </a:ext>
                  </a:extLst>
                </a:gridCol>
                <a:gridCol w="2072640">
                  <a:extLst>
                    <a:ext uri="{9D8B030D-6E8A-4147-A177-3AD203B41FA5}">
                      <a16:colId xmlns:a16="http://schemas.microsoft.com/office/drawing/2014/main" val="1226854495"/>
                    </a:ext>
                  </a:extLst>
                </a:gridCol>
                <a:gridCol w="2902129">
                  <a:extLst>
                    <a:ext uri="{9D8B030D-6E8A-4147-A177-3AD203B41FA5}">
                      <a16:colId xmlns:a16="http://schemas.microsoft.com/office/drawing/2014/main" val="1553247208"/>
                    </a:ext>
                  </a:extLst>
                </a:gridCol>
                <a:gridCol w="3080659">
                  <a:extLst>
                    <a:ext uri="{9D8B030D-6E8A-4147-A177-3AD203B41FA5}">
                      <a16:colId xmlns:a16="http://schemas.microsoft.com/office/drawing/2014/main" val="107344374"/>
                    </a:ext>
                  </a:extLst>
                </a:gridCol>
                <a:gridCol w="2220685">
                  <a:extLst>
                    <a:ext uri="{9D8B030D-6E8A-4147-A177-3AD203B41FA5}">
                      <a16:colId xmlns:a16="http://schemas.microsoft.com/office/drawing/2014/main" val="265195233"/>
                    </a:ext>
                  </a:extLst>
                </a:gridCol>
              </a:tblGrid>
              <a:tr h="3423029">
                <a:tc>
                  <a:txBody>
                    <a:bodyPr/>
                    <a:lstStyle/>
                    <a:p>
                      <a:pPr>
                        <a:lnSpc>
                          <a:spcPct val="107000"/>
                        </a:lnSpc>
                        <a:spcAft>
                          <a:spcPts val="0"/>
                        </a:spcAft>
                      </a:pPr>
                      <a:r>
                        <a:rPr lang="tr-TR" sz="1400" dirty="0">
                          <a:effectLst/>
                        </a:rPr>
                        <a:t>Aşama 2</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solidFill>
                            <a:schemeClr val="tx1"/>
                          </a:solidFill>
                          <a:effectLst/>
                        </a:rPr>
                        <a:t>Örneğin</a:t>
                      </a:r>
                    </a:p>
                    <a:p>
                      <a:pPr>
                        <a:lnSpc>
                          <a:spcPct val="107000"/>
                        </a:lnSpc>
                        <a:spcAft>
                          <a:spcPts val="0"/>
                        </a:spcAft>
                      </a:pPr>
                      <a:r>
                        <a:rPr lang="tr-TR" sz="1400" dirty="0">
                          <a:solidFill>
                            <a:schemeClr val="tx1"/>
                          </a:solidFill>
                          <a:effectLst/>
                        </a:rPr>
                        <a:t>Maksimum YBÜ kapasitesine maksimum genişleme</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solidFill>
                      <a:schemeClr val="accent1">
                        <a:lumMod val="20000"/>
                        <a:lumOff val="80000"/>
                      </a:schemeClr>
                    </a:solidFill>
                  </a:tcPr>
                </a:tc>
                <a:tc>
                  <a:txBody>
                    <a:bodyPr/>
                    <a:lstStyle/>
                    <a:p>
                      <a:pPr>
                        <a:lnSpc>
                          <a:spcPct val="107000"/>
                        </a:lnSpc>
                        <a:spcAft>
                          <a:spcPts val="0"/>
                        </a:spcAft>
                      </a:pPr>
                      <a:r>
                        <a:rPr lang="tr-TR" sz="1400" dirty="0">
                          <a:solidFill>
                            <a:schemeClr val="tx1"/>
                          </a:solidFill>
                          <a:effectLst/>
                        </a:rPr>
                        <a:t>COVİD-19’lu hasta sayıları negatif basınç odalarının sınırları dışında bulunan </a:t>
                      </a:r>
                      <a:r>
                        <a:rPr lang="tr-TR" sz="1400" dirty="0" err="1">
                          <a:solidFill>
                            <a:schemeClr val="tx1"/>
                          </a:solidFill>
                          <a:effectLst/>
                        </a:rPr>
                        <a:t>enfekte</a:t>
                      </a:r>
                      <a:r>
                        <a:rPr lang="tr-TR" sz="1400" dirty="0">
                          <a:solidFill>
                            <a:schemeClr val="tx1"/>
                          </a:solidFill>
                          <a:effectLst/>
                        </a:rPr>
                        <a:t> olmuş hastalar için tedaviyi gerektiren izolasyon odalarının kapasitesini aşıyor.</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err="1">
                          <a:solidFill>
                            <a:schemeClr val="tx1"/>
                          </a:solidFill>
                          <a:effectLst/>
                        </a:rPr>
                        <a:t>Enfekte</a:t>
                      </a:r>
                      <a:r>
                        <a:rPr lang="tr-TR" sz="1400" dirty="0">
                          <a:solidFill>
                            <a:schemeClr val="tx1"/>
                          </a:solidFill>
                          <a:effectLst/>
                        </a:rPr>
                        <a:t> hastalar yoğun bakım ünitesinin açık bölümünde düzenlenecektir.</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a:solidFill>
                            <a:schemeClr val="tx1"/>
                          </a:solidFill>
                          <a:effectLst/>
                        </a:rPr>
                        <a:t>Yoğun bakım ünitesinin ayrı bir bölümünde normal YBÜ hastası kabulü / bulaşıcı hastalığı olmayan hastalar bulunur.</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solidFill>
                      <a:schemeClr val="accent1">
                        <a:lumMod val="20000"/>
                        <a:lumOff val="80000"/>
                      </a:schemeClr>
                    </a:solidFill>
                  </a:tcPr>
                </a:tc>
                <a:tc>
                  <a:txBody>
                    <a:bodyPr/>
                    <a:lstStyle/>
                    <a:p>
                      <a:pPr>
                        <a:lnSpc>
                          <a:spcPct val="107000"/>
                        </a:lnSpc>
                        <a:spcAft>
                          <a:spcPts val="0"/>
                        </a:spcAft>
                      </a:pPr>
                      <a:r>
                        <a:rPr lang="tr-TR" sz="1400" dirty="0">
                          <a:solidFill>
                            <a:schemeClr val="tx1"/>
                          </a:solidFill>
                          <a:effectLst/>
                        </a:rPr>
                        <a:t>Örneğin</a:t>
                      </a:r>
                    </a:p>
                    <a:p>
                      <a:pPr>
                        <a:lnSpc>
                          <a:spcPct val="107000"/>
                        </a:lnSpc>
                        <a:spcAft>
                          <a:spcPts val="0"/>
                        </a:spcAft>
                      </a:pPr>
                      <a:r>
                        <a:rPr lang="tr-TR" sz="1400" dirty="0">
                          <a:solidFill>
                            <a:schemeClr val="tx1"/>
                          </a:solidFill>
                          <a:effectLst/>
                        </a:rPr>
                        <a:t>Yukarıdaki gibi ek </a:t>
                      </a:r>
                      <a:r>
                        <a:rPr lang="tr-TR" sz="1400" dirty="0" smtClean="0">
                          <a:solidFill>
                            <a:schemeClr val="tx1"/>
                          </a:solidFill>
                          <a:effectLst/>
                        </a:rPr>
                        <a:t>tam zamanlı </a:t>
                      </a:r>
                      <a:r>
                        <a:rPr lang="tr-TR" sz="1400" dirty="0" err="1" smtClean="0">
                          <a:solidFill>
                            <a:schemeClr val="tx1"/>
                          </a:solidFill>
                          <a:effectLst/>
                        </a:rPr>
                        <a:t>fzt</a:t>
                      </a:r>
                      <a:r>
                        <a:rPr lang="tr-TR" sz="1400" dirty="0" smtClean="0">
                          <a:solidFill>
                            <a:schemeClr val="tx1"/>
                          </a:solidFill>
                          <a:effectLst/>
                        </a:rPr>
                        <a:t> </a:t>
                      </a:r>
                      <a:r>
                        <a:rPr lang="tr-TR" sz="1400" dirty="0">
                          <a:solidFill>
                            <a:schemeClr val="tx1"/>
                          </a:solidFill>
                          <a:effectLst/>
                        </a:rPr>
                        <a:t>için hesaplama.</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a:solidFill>
                            <a:schemeClr val="tx1"/>
                          </a:solidFill>
                          <a:effectLst/>
                        </a:rPr>
                        <a:t>Enfeksiyonlu yoğun bakım ünitelerine 1 tane kıdemli fizyoterapist içeren geçici fizyoterapistler tahsis edildi</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err="1">
                          <a:solidFill>
                            <a:schemeClr val="tx1"/>
                          </a:solidFill>
                          <a:effectLst/>
                        </a:rPr>
                        <a:t>Enfeksiyonsuz</a:t>
                      </a:r>
                      <a:r>
                        <a:rPr lang="tr-TR" sz="1400" dirty="0">
                          <a:solidFill>
                            <a:schemeClr val="tx1"/>
                          </a:solidFill>
                          <a:effectLst/>
                        </a:rPr>
                        <a:t> yoğun bakım ünitelerine 1 tane kıdemli fizyoterapist içeren geçici fizyoterapistler tahsis edildi</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a:solidFill>
                            <a:schemeClr val="tx1"/>
                          </a:solidFill>
                          <a:effectLst/>
                        </a:rPr>
                        <a:t>Enfeksiyonlu ve </a:t>
                      </a:r>
                      <a:r>
                        <a:rPr lang="tr-TR" sz="1400" dirty="0" err="1">
                          <a:solidFill>
                            <a:schemeClr val="tx1"/>
                          </a:solidFill>
                          <a:effectLst/>
                        </a:rPr>
                        <a:t>enfeksiyonsuz</a:t>
                      </a:r>
                      <a:r>
                        <a:rPr lang="tr-TR" sz="1400" dirty="0">
                          <a:solidFill>
                            <a:schemeClr val="tx1"/>
                          </a:solidFill>
                          <a:effectLst/>
                        </a:rPr>
                        <a:t> </a:t>
                      </a:r>
                      <a:r>
                        <a:rPr lang="tr-TR" sz="1400" dirty="0" err="1">
                          <a:solidFill>
                            <a:schemeClr val="tx1"/>
                          </a:solidFill>
                          <a:effectLst/>
                        </a:rPr>
                        <a:t>YBÜ’ye</a:t>
                      </a:r>
                      <a:r>
                        <a:rPr lang="tr-TR" sz="1400" dirty="0">
                          <a:solidFill>
                            <a:schemeClr val="tx1"/>
                          </a:solidFill>
                          <a:effectLst/>
                        </a:rPr>
                        <a:t> hafta sonları dahil personel tahsis edildi.</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solidFill>
                      <a:schemeClr val="accent1">
                        <a:lumMod val="20000"/>
                        <a:lumOff val="80000"/>
                      </a:schemeClr>
                    </a:solidFill>
                  </a:tcPr>
                </a:tc>
                <a:tc>
                  <a:txBody>
                    <a:bodyPr/>
                    <a:lstStyle/>
                    <a:p>
                      <a:pPr>
                        <a:lnSpc>
                          <a:spcPct val="107000"/>
                        </a:lnSpc>
                        <a:spcAft>
                          <a:spcPts val="0"/>
                        </a:spcAft>
                      </a:pPr>
                      <a:r>
                        <a:rPr lang="tr-TR" sz="1400" dirty="0">
                          <a:solidFill>
                            <a:schemeClr val="tx1"/>
                          </a:solidFill>
                          <a:effectLst/>
                        </a:rPr>
                        <a:t>Ek sandalye kaynakları gerekebilir.</a:t>
                      </a:r>
                    </a:p>
                    <a:p>
                      <a:pPr>
                        <a:lnSpc>
                          <a:spcPct val="107000"/>
                        </a:lnSpc>
                        <a:spcAft>
                          <a:spcPts val="0"/>
                        </a:spcAft>
                      </a:pPr>
                      <a:r>
                        <a:rPr lang="tr-TR" sz="1400" dirty="0">
                          <a:solidFill>
                            <a:schemeClr val="tx1"/>
                          </a:solidFill>
                          <a:effectLst/>
                        </a:rPr>
                        <a:t> </a:t>
                      </a:r>
                    </a:p>
                    <a:p>
                      <a:pPr>
                        <a:lnSpc>
                          <a:spcPct val="107000"/>
                        </a:lnSpc>
                        <a:spcAft>
                          <a:spcPts val="0"/>
                        </a:spcAft>
                      </a:pPr>
                      <a:r>
                        <a:rPr lang="tr-TR" sz="1400" dirty="0" err="1">
                          <a:solidFill>
                            <a:schemeClr val="tx1"/>
                          </a:solidFill>
                          <a:effectLst/>
                        </a:rPr>
                        <a:t>Enfekte</a:t>
                      </a:r>
                      <a:r>
                        <a:rPr lang="tr-TR" sz="1400" dirty="0">
                          <a:solidFill>
                            <a:schemeClr val="tx1"/>
                          </a:solidFill>
                          <a:effectLst/>
                        </a:rPr>
                        <a:t> ve </a:t>
                      </a:r>
                      <a:r>
                        <a:rPr lang="tr-TR" sz="1400" dirty="0" err="1">
                          <a:solidFill>
                            <a:schemeClr val="tx1"/>
                          </a:solidFill>
                          <a:effectLst/>
                        </a:rPr>
                        <a:t>enfekte</a:t>
                      </a:r>
                      <a:r>
                        <a:rPr lang="tr-TR" sz="1400" dirty="0">
                          <a:solidFill>
                            <a:schemeClr val="tx1"/>
                          </a:solidFill>
                          <a:effectLst/>
                        </a:rPr>
                        <a:t> olmayan hastalar için karantinaya sandalye / </a:t>
                      </a:r>
                      <a:r>
                        <a:rPr lang="tr-TR" sz="1400" dirty="0" err="1">
                          <a:solidFill>
                            <a:schemeClr val="tx1"/>
                          </a:solidFill>
                          <a:effectLst/>
                        </a:rPr>
                        <a:t>tilt</a:t>
                      </a:r>
                      <a:r>
                        <a:rPr lang="tr-TR" sz="1400" dirty="0">
                          <a:solidFill>
                            <a:schemeClr val="tx1"/>
                          </a:solidFill>
                          <a:effectLst/>
                        </a:rPr>
                        <a:t> </a:t>
                      </a:r>
                      <a:r>
                        <a:rPr lang="tr-TR" sz="1400" dirty="0" err="1">
                          <a:solidFill>
                            <a:schemeClr val="tx1"/>
                          </a:solidFill>
                          <a:effectLst/>
                        </a:rPr>
                        <a:t>table</a:t>
                      </a:r>
                      <a:r>
                        <a:rPr lang="tr-TR" sz="1400" dirty="0">
                          <a:solidFill>
                            <a:schemeClr val="tx1"/>
                          </a:solidFill>
                          <a:effectLst/>
                        </a:rPr>
                        <a:t> vb.</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solidFill>
                      <a:schemeClr val="accent1">
                        <a:lumMod val="20000"/>
                        <a:lumOff val="80000"/>
                      </a:schemeClr>
                    </a:solidFill>
                  </a:tcPr>
                </a:tc>
                <a:extLst>
                  <a:ext uri="{0D108BD9-81ED-4DB2-BD59-A6C34878D82A}">
                    <a16:rowId xmlns:a16="http://schemas.microsoft.com/office/drawing/2014/main" val="827400154"/>
                  </a:ext>
                </a:extLst>
              </a:tr>
              <a:tr h="2059892">
                <a:tc>
                  <a:txBody>
                    <a:bodyPr/>
                    <a:lstStyle/>
                    <a:p>
                      <a:pPr>
                        <a:lnSpc>
                          <a:spcPct val="107000"/>
                        </a:lnSpc>
                        <a:spcAft>
                          <a:spcPts val="0"/>
                        </a:spcAft>
                      </a:pPr>
                      <a:r>
                        <a:rPr lang="tr-TR" sz="1400">
                          <a:effectLst/>
                        </a:rPr>
                        <a:t>Aşama 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a:effectLst/>
                        </a:rPr>
                        <a:t>YBÜ dışında oluşturulan ek YBÜ yatakları (örn. Anestetik bölgelerde).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effectLst/>
                        </a:rPr>
                        <a:t>COVID-19'lu hastalarda artış, </a:t>
                      </a:r>
                      <a:r>
                        <a:rPr lang="tr-TR" sz="1400" dirty="0" err="1">
                          <a:effectLst/>
                        </a:rPr>
                        <a:t>enfekteler</a:t>
                      </a:r>
                      <a:r>
                        <a:rPr lang="tr-TR" sz="1400" dirty="0">
                          <a:effectLst/>
                        </a:rPr>
                        <a:t> için tahsis edilen alanın kapasitesini aşıyor.</a:t>
                      </a:r>
                    </a:p>
                    <a:p>
                      <a:pPr>
                        <a:lnSpc>
                          <a:spcPct val="107000"/>
                        </a:lnSpc>
                        <a:spcAft>
                          <a:spcPts val="0"/>
                        </a:spcAft>
                      </a:pPr>
                      <a:r>
                        <a:rPr lang="tr-TR" sz="1400" dirty="0">
                          <a:effectLst/>
                        </a:rPr>
                        <a:t> </a:t>
                      </a:r>
                    </a:p>
                    <a:p>
                      <a:pPr>
                        <a:lnSpc>
                          <a:spcPct val="107000"/>
                        </a:lnSpc>
                        <a:spcAft>
                          <a:spcPts val="0"/>
                        </a:spcAft>
                      </a:pPr>
                      <a:r>
                        <a:rPr lang="tr-TR" sz="1400" dirty="0">
                          <a:effectLst/>
                        </a:rPr>
                        <a:t>COVID-19 hastaları için tüm yatak yoğunluğu </a:t>
                      </a:r>
                      <a:r>
                        <a:rPr lang="tr-TR" sz="1400" dirty="0" err="1">
                          <a:effectLst/>
                        </a:rPr>
                        <a:t>YBÜ'ye</a:t>
                      </a:r>
                      <a:r>
                        <a:rPr lang="tr-TR" sz="1400" dirty="0">
                          <a:effectLst/>
                        </a:rPr>
                        <a:t> tahsis edilmiştir.</a:t>
                      </a:r>
                    </a:p>
                    <a:p>
                      <a:pPr>
                        <a:lnSpc>
                          <a:spcPct val="107000"/>
                        </a:lnSpc>
                        <a:spcAft>
                          <a:spcPts val="0"/>
                        </a:spcAft>
                      </a:pPr>
                      <a:r>
                        <a:rPr lang="tr-TR" sz="1400" dirty="0">
                          <a:effectLst/>
                        </a:rPr>
                        <a:t> </a:t>
                      </a:r>
                    </a:p>
                    <a:p>
                      <a:pPr>
                        <a:lnSpc>
                          <a:spcPct val="107000"/>
                        </a:lnSpc>
                        <a:spcAft>
                          <a:spcPts val="0"/>
                        </a:spcAft>
                      </a:pPr>
                      <a:r>
                        <a:rPr lang="tr-TR" sz="1400" dirty="0" err="1">
                          <a:effectLst/>
                        </a:rPr>
                        <a:t>Enfekte</a:t>
                      </a:r>
                      <a:r>
                        <a:rPr lang="tr-TR" sz="1400" dirty="0">
                          <a:effectLst/>
                        </a:rPr>
                        <a:t> olmayan YBÜ ayrı bir yerde kurulacaktır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effectLst/>
                        </a:rPr>
                        <a:t>Örneğin</a:t>
                      </a:r>
                    </a:p>
                    <a:p>
                      <a:pPr>
                        <a:lnSpc>
                          <a:spcPct val="107000"/>
                        </a:lnSpc>
                        <a:spcAft>
                          <a:spcPts val="0"/>
                        </a:spcAft>
                      </a:pPr>
                      <a:r>
                        <a:rPr lang="tr-TR" sz="1400" dirty="0">
                          <a:effectLst/>
                        </a:rPr>
                        <a:t>Ek </a:t>
                      </a:r>
                      <a:r>
                        <a:rPr lang="tr-TR" sz="1400" dirty="0" smtClean="0">
                          <a:effectLst/>
                        </a:rPr>
                        <a:t>tam zamanlı </a:t>
                      </a:r>
                      <a:r>
                        <a:rPr lang="tr-TR" sz="1400" dirty="0" err="1" smtClean="0">
                          <a:effectLst/>
                        </a:rPr>
                        <a:t>fzt</a:t>
                      </a:r>
                      <a:r>
                        <a:rPr lang="tr-TR" sz="1400" dirty="0" smtClean="0">
                          <a:effectLst/>
                        </a:rPr>
                        <a:t> </a:t>
                      </a:r>
                      <a:r>
                        <a:rPr lang="tr-TR" sz="1400" dirty="0">
                          <a:effectLst/>
                        </a:rPr>
                        <a:t>için hesaplama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effectLst/>
                        </a:rPr>
                        <a:t>Yukarıdaki gibi.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extLst>
                  <a:ext uri="{0D108BD9-81ED-4DB2-BD59-A6C34878D82A}">
                    <a16:rowId xmlns:a16="http://schemas.microsoft.com/office/drawing/2014/main" val="4030962706"/>
                  </a:ext>
                </a:extLst>
              </a:tr>
              <a:tr h="1144384">
                <a:tc>
                  <a:txBody>
                    <a:bodyPr/>
                    <a:lstStyle/>
                    <a:p>
                      <a:pPr>
                        <a:lnSpc>
                          <a:spcPct val="107000"/>
                        </a:lnSpc>
                        <a:spcAft>
                          <a:spcPts val="0"/>
                        </a:spcAft>
                      </a:pPr>
                      <a:r>
                        <a:rPr lang="tr-TR" sz="1400">
                          <a:effectLst/>
                        </a:rPr>
                        <a:t>Aşama 4 </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a:effectLst/>
                        </a:rPr>
                        <a:t>Hastanenin diğer bölümlerinde klinik alanlarda ek yataklar .</a:t>
                      </a:r>
                    </a:p>
                    <a:p>
                      <a:pPr>
                        <a:lnSpc>
                          <a:spcPct val="107000"/>
                        </a:lnSpc>
                        <a:spcAft>
                          <a:spcPts val="0"/>
                        </a:spcAft>
                      </a:pPr>
                      <a:r>
                        <a:rPr lang="tr-TR" sz="1400">
                          <a:effectLst/>
                        </a:rPr>
                        <a:t>Örneğin. Kardiyoloji; ameliyathaneler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a:effectLst/>
                        </a:rPr>
                        <a:t>Büyük ölçekli acil durum</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effectLst/>
                        </a:rPr>
                        <a:t>Örneğin</a:t>
                      </a:r>
                    </a:p>
                    <a:p>
                      <a:pPr>
                        <a:lnSpc>
                          <a:spcPct val="107000"/>
                        </a:lnSpc>
                        <a:spcAft>
                          <a:spcPts val="0"/>
                        </a:spcAft>
                      </a:pPr>
                      <a:r>
                        <a:rPr lang="tr-TR" sz="1400" dirty="0">
                          <a:effectLst/>
                        </a:rPr>
                        <a:t>Ek </a:t>
                      </a:r>
                      <a:r>
                        <a:rPr lang="tr-TR" sz="1400" dirty="0" smtClean="0">
                          <a:effectLst/>
                        </a:rPr>
                        <a:t>tam zamanlı </a:t>
                      </a:r>
                      <a:r>
                        <a:rPr lang="tr-TR" sz="1400" dirty="0" err="1" smtClean="0">
                          <a:effectLst/>
                        </a:rPr>
                        <a:t>fzt</a:t>
                      </a:r>
                      <a:r>
                        <a:rPr lang="tr-TR" sz="1400" dirty="0" smtClean="0">
                          <a:effectLst/>
                        </a:rPr>
                        <a:t> </a:t>
                      </a:r>
                      <a:r>
                        <a:rPr lang="tr-TR" sz="1400" dirty="0">
                          <a:effectLst/>
                        </a:rPr>
                        <a:t>için hesaplama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tc>
                  <a:txBody>
                    <a:bodyPr/>
                    <a:lstStyle/>
                    <a:p>
                      <a:pPr>
                        <a:lnSpc>
                          <a:spcPct val="107000"/>
                        </a:lnSpc>
                        <a:spcAft>
                          <a:spcPts val="0"/>
                        </a:spcAft>
                      </a:pPr>
                      <a:r>
                        <a:rPr lang="tr-TR" sz="1400" dirty="0">
                          <a:effectLst/>
                        </a:rPr>
                        <a:t>Yukarıdaki gibi.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0209" marR="60209" marT="0" marB="0"/>
                </a:tc>
                <a:extLst>
                  <a:ext uri="{0D108BD9-81ED-4DB2-BD59-A6C34878D82A}">
                    <a16:rowId xmlns:a16="http://schemas.microsoft.com/office/drawing/2014/main" val="1676232345"/>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283446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35092"/>
            <a:ext cx="10515600" cy="1325563"/>
          </a:xfrm>
        </p:spPr>
        <p:txBody>
          <a:bodyPr>
            <a:normAutofit fontScale="90000"/>
          </a:bodyPr>
          <a:lstStyle/>
          <a:p>
            <a:pPr algn="ctr"/>
            <a:r>
              <a:rPr lang="tr-TR" dirty="0" smtClean="0">
                <a:solidFill>
                  <a:srgbClr val="C00000"/>
                </a:solidFill>
                <a:latin typeface="Bookman Old Style" panose="02050604050505020204" pitchFamily="18" charset="0"/>
              </a:rPr>
              <a:t>Çeviri Ekibi</a:t>
            </a:r>
            <a:br>
              <a:rPr lang="tr-TR" dirty="0" smtClean="0">
                <a:solidFill>
                  <a:srgbClr val="C00000"/>
                </a:solidFill>
                <a:latin typeface="Bookman Old Style" panose="02050604050505020204" pitchFamily="18" charset="0"/>
              </a:rPr>
            </a:br>
            <a:r>
              <a:rPr lang="tr-TR" sz="2700" b="1" dirty="0">
                <a:solidFill>
                  <a:schemeClr val="dk1"/>
                </a:solidFill>
                <a:latin typeface="Bookman Old Style" panose="02050604050505020204" pitchFamily="18" charset="0"/>
              </a:rPr>
              <a:t>27 Mart 2020</a:t>
            </a:r>
            <a:r>
              <a:rPr lang="tr-TR" sz="2700" dirty="0">
                <a:solidFill>
                  <a:schemeClr val="dk1"/>
                </a:solidFill>
                <a:latin typeface="Bookman Old Style" panose="02050604050505020204" pitchFamily="18" charset="0"/>
              </a:rPr>
              <a:t/>
            </a:r>
            <a:br>
              <a:rPr lang="tr-TR" sz="2700" dirty="0">
                <a:solidFill>
                  <a:schemeClr val="dk1"/>
                </a:solidFill>
                <a:latin typeface="Bookman Old Style" panose="02050604050505020204" pitchFamily="18" charset="0"/>
              </a:rPr>
            </a:br>
            <a:endParaRPr lang="tr-TR" sz="27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lstStyle/>
          <a:p>
            <a:pPr marL="0" indent="0" algn="ctr">
              <a:buNone/>
            </a:pPr>
            <a:r>
              <a:rPr lang="tr-TR" dirty="0" smtClean="0">
                <a:latin typeface="Bookman Old Style" panose="02050604050505020204" pitchFamily="18" charset="0"/>
              </a:rPr>
              <a:t>Prof. Dr. Baki Umut </a:t>
            </a:r>
            <a:r>
              <a:rPr lang="tr-TR" dirty="0" err="1" smtClean="0">
                <a:latin typeface="Bookman Old Style" panose="02050604050505020204" pitchFamily="18" charset="0"/>
              </a:rPr>
              <a:t>Tuğay</a:t>
            </a:r>
            <a:r>
              <a:rPr lang="tr-TR" dirty="0" smtClean="0">
                <a:latin typeface="Bookman Old Style" panose="02050604050505020204" pitchFamily="18" charset="0"/>
              </a:rPr>
              <a:t> – Prof. Dr. M. Gülden Polat</a:t>
            </a:r>
            <a:endParaRPr lang="tr-TR" dirty="0">
              <a:latin typeface="Bookman Old Style" panose="02050604050505020204" pitchFamily="18" charset="0"/>
            </a:endParaRP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graphicFrame>
        <p:nvGraphicFramePr>
          <p:cNvPr id="6" name="Tablo 5"/>
          <p:cNvGraphicFramePr>
            <a:graphicFrameLocks noGrp="1"/>
          </p:cNvGraphicFramePr>
          <p:nvPr>
            <p:extLst>
              <p:ext uri="{D42A27DB-BD31-4B8C-83A1-F6EECF244321}">
                <p14:modId xmlns:p14="http://schemas.microsoft.com/office/powerpoint/2010/main" val="2725592765"/>
              </p:ext>
            </p:extLst>
          </p:nvPr>
        </p:nvGraphicFramePr>
        <p:xfrm>
          <a:off x="1419494" y="2487509"/>
          <a:ext cx="9753602" cy="3210833"/>
        </p:xfrm>
        <a:graphic>
          <a:graphicData uri="http://schemas.openxmlformats.org/drawingml/2006/table">
            <a:tbl>
              <a:tblPr firstRow="1" bandRow="1">
                <a:tableStyleId>{5C22544A-7EE6-4342-B048-85BDC9FD1C3A}</a:tableStyleId>
              </a:tblPr>
              <a:tblGrid>
                <a:gridCol w="4876801">
                  <a:extLst>
                    <a:ext uri="{9D8B030D-6E8A-4147-A177-3AD203B41FA5}">
                      <a16:colId xmlns:a16="http://schemas.microsoft.com/office/drawing/2014/main" val="1056251043"/>
                    </a:ext>
                  </a:extLst>
                </a:gridCol>
                <a:gridCol w="4876801">
                  <a:extLst>
                    <a:ext uri="{9D8B030D-6E8A-4147-A177-3AD203B41FA5}">
                      <a16:colId xmlns:a16="http://schemas.microsoft.com/office/drawing/2014/main" val="378006768"/>
                    </a:ext>
                  </a:extLst>
                </a:gridCol>
              </a:tblGrid>
              <a:tr h="368698">
                <a:tc>
                  <a:txBody>
                    <a:bodyPr/>
                    <a:lstStyle/>
                    <a:p>
                      <a:r>
                        <a:rPr lang="tr-TR" dirty="0" smtClean="0">
                          <a:solidFill>
                            <a:schemeClr val="tx1"/>
                          </a:solidFill>
                          <a:latin typeface="Bookman Old Style" panose="02050604050505020204" pitchFamily="18" charset="0"/>
                        </a:rPr>
                        <a:t>Muğla Sıtkı Koçman Üniversitesi SBF</a:t>
                      </a:r>
                    </a:p>
                    <a:p>
                      <a:r>
                        <a:rPr lang="tr-TR" dirty="0" smtClean="0">
                          <a:solidFill>
                            <a:schemeClr val="tx1"/>
                          </a:solidFill>
                          <a:latin typeface="Bookman Old Style" panose="02050604050505020204" pitchFamily="18" charset="0"/>
                        </a:rPr>
                        <a:t>Fizyoterapi ve Rehabilitasyon Bölümü</a:t>
                      </a:r>
                      <a:endParaRPr lang="tr-TR" dirty="0">
                        <a:solidFill>
                          <a:schemeClr val="tx1"/>
                        </a:solidFill>
                        <a:latin typeface="Bookman Old Style" panose="020506040505050202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tx1"/>
                          </a:solidFill>
                          <a:latin typeface="Bookman Old Style" panose="02050604050505020204" pitchFamily="18" charset="0"/>
                        </a:rPr>
                        <a:t>Marmara Üniversitesi SBF</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tx1"/>
                          </a:solidFill>
                          <a:latin typeface="Bookman Old Style" panose="02050604050505020204" pitchFamily="18" charset="0"/>
                        </a:rPr>
                        <a:t>Fizyoterapi ve Rehabilitasyon Bölümü</a:t>
                      </a:r>
                    </a:p>
                    <a:p>
                      <a:endParaRPr lang="tr-TR" dirty="0">
                        <a:solidFill>
                          <a:schemeClr val="tx1"/>
                        </a:solidFill>
                        <a:latin typeface="Bookman Old Style" panose="02050604050505020204" pitchFamily="18" charset="0"/>
                      </a:endParaRPr>
                    </a:p>
                  </a:txBody>
                  <a:tcPr/>
                </a:tc>
                <a:extLst>
                  <a:ext uri="{0D108BD9-81ED-4DB2-BD59-A6C34878D82A}">
                    <a16:rowId xmlns:a16="http://schemas.microsoft.com/office/drawing/2014/main" val="633286850"/>
                  </a:ext>
                </a:extLst>
              </a:tr>
              <a:tr h="368698">
                <a:tc>
                  <a:txBody>
                    <a:bodyPr/>
                    <a:lstStyle/>
                    <a:p>
                      <a:pPr algn="ctr"/>
                      <a:r>
                        <a:rPr lang="tr-TR" sz="1800" i="1" kern="1200" dirty="0" smtClean="0">
                          <a:solidFill>
                            <a:schemeClr val="dk1"/>
                          </a:solidFill>
                          <a:effectLst/>
                          <a:latin typeface="Bookman Old Style" panose="02050604050505020204" pitchFamily="18" charset="0"/>
                          <a:ea typeface="+mn-ea"/>
                          <a:cs typeface="+mn-cs"/>
                        </a:rPr>
                        <a:t>Gamze Avcı</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E. Ersin </a:t>
                      </a:r>
                      <a:r>
                        <a:rPr lang="tr-TR" sz="1800" i="1" kern="1200" dirty="0" err="1" smtClean="0">
                          <a:solidFill>
                            <a:schemeClr val="dk1"/>
                          </a:solidFill>
                          <a:effectLst/>
                          <a:latin typeface="Bookman Old Style" panose="02050604050505020204" pitchFamily="18" charset="0"/>
                          <a:ea typeface="+mn-ea"/>
                          <a:cs typeface="+mn-cs"/>
                        </a:rPr>
                        <a:t>Avci</a:t>
                      </a:r>
                      <a:r>
                        <a:rPr lang="tr-TR" sz="1800" i="1" kern="1200" dirty="0" smtClean="0">
                          <a:solidFill>
                            <a:schemeClr val="dk1"/>
                          </a:solidFill>
                          <a:effectLst/>
                          <a:latin typeface="Bookman Old Style" panose="02050604050505020204" pitchFamily="18" charset="0"/>
                          <a:ea typeface="+mn-ea"/>
                          <a:cs typeface="+mn-cs"/>
                        </a:rPr>
                        <a:t> </a:t>
                      </a:r>
                      <a:endParaRPr lang="tr-TR" sz="1800" kern="1200" dirty="0" smtClean="0">
                        <a:solidFill>
                          <a:schemeClr val="dk1"/>
                        </a:solidFill>
                        <a:effectLst/>
                        <a:latin typeface="Bookman Old Style" panose="02050604050505020204" pitchFamily="18" charset="0"/>
                        <a:ea typeface="+mn-ea"/>
                        <a:cs typeface="+mn-cs"/>
                      </a:endParaRPr>
                    </a:p>
                  </a:txBody>
                  <a:tcPr/>
                </a:tc>
                <a:extLst>
                  <a:ext uri="{0D108BD9-81ED-4DB2-BD59-A6C34878D82A}">
                    <a16:rowId xmlns:a16="http://schemas.microsoft.com/office/drawing/2014/main" val="3021793443"/>
                  </a:ext>
                </a:extLst>
              </a:tr>
              <a:tr h="3686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Müjde Damla Boyacı</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İrem Akgün </a:t>
                      </a:r>
                      <a:endParaRPr lang="tr-TR" sz="1800" kern="1200" dirty="0" smtClean="0">
                        <a:solidFill>
                          <a:schemeClr val="dk1"/>
                        </a:solidFill>
                        <a:effectLst/>
                        <a:latin typeface="Bookman Old Style" panose="02050604050505020204" pitchFamily="18" charset="0"/>
                        <a:ea typeface="+mn-ea"/>
                        <a:cs typeface="+mn-cs"/>
                      </a:endParaRPr>
                    </a:p>
                  </a:txBody>
                  <a:tcPr/>
                </a:tc>
                <a:extLst>
                  <a:ext uri="{0D108BD9-81ED-4DB2-BD59-A6C34878D82A}">
                    <a16:rowId xmlns:a16="http://schemas.microsoft.com/office/drawing/2014/main" val="3950334904"/>
                  </a:ext>
                </a:extLst>
              </a:tr>
              <a:tr h="3686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Emre Çakır </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Rafet Umut Erdoğan </a:t>
                      </a:r>
                      <a:endParaRPr lang="tr-TR" sz="1800" kern="1200" dirty="0" smtClean="0">
                        <a:solidFill>
                          <a:schemeClr val="dk1"/>
                        </a:solidFill>
                        <a:effectLst/>
                        <a:latin typeface="Bookman Old Style" panose="02050604050505020204" pitchFamily="18" charset="0"/>
                        <a:ea typeface="+mn-ea"/>
                        <a:cs typeface="+mn-cs"/>
                      </a:endParaRPr>
                    </a:p>
                  </a:txBody>
                  <a:tcPr/>
                </a:tc>
                <a:extLst>
                  <a:ext uri="{0D108BD9-81ED-4DB2-BD59-A6C34878D82A}">
                    <a16:rowId xmlns:a16="http://schemas.microsoft.com/office/drawing/2014/main" val="2729190984"/>
                  </a:ext>
                </a:extLst>
              </a:tr>
              <a:tr h="3686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err="1" smtClean="0">
                          <a:solidFill>
                            <a:schemeClr val="dk1"/>
                          </a:solidFill>
                          <a:effectLst/>
                          <a:latin typeface="Bookman Old Style" panose="02050604050505020204" pitchFamily="18" charset="0"/>
                          <a:ea typeface="+mn-ea"/>
                          <a:cs typeface="+mn-cs"/>
                        </a:rPr>
                        <a:t>Rojbin</a:t>
                      </a:r>
                      <a:r>
                        <a:rPr lang="tr-TR" sz="1800" i="1" kern="1200" dirty="0" smtClean="0">
                          <a:solidFill>
                            <a:schemeClr val="dk1"/>
                          </a:solidFill>
                          <a:effectLst/>
                          <a:latin typeface="Bookman Old Style" panose="02050604050505020204" pitchFamily="18" charset="0"/>
                          <a:ea typeface="+mn-ea"/>
                          <a:cs typeface="+mn-cs"/>
                        </a:rPr>
                        <a:t> Çiftçi</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Tuğçe Özen </a:t>
                      </a:r>
                      <a:endParaRPr lang="tr-TR" dirty="0" smtClean="0">
                        <a:latin typeface="Bookman Old Style" panose="02050604050505020204" pitchFamily="18" charset="0"/>
                      </a:endParaRPr>
                    </a:p>
                  </a:txBody>
                  <a:tcPr/>
                </a:tc>
                <a:extLst>
                  <a:ext uri="{0D108BD9-81ED-4DB2-BD59-A6C34878D82A}">
                    <a16:rowId xmlns:a16="http://schemas.microsoft.com/office/drawing/2014/main" val="2558566742"/>
                  </a:ext>
                </a:extLst>
              </a:tr>
              <a:tr h="45294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Cennet Gül Erol</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Bahar Özgül </a:t>
                      </a:r>
                      <a:endParaRPr lang="tr-TR" sz="1800" kern="1200" dirty="0" smtClean="0">
                        <a:solidFill>
                          <a:schemeClr val="dk1"/>
                        </a:solidFill>
                        <a:effectLst/>
                        <a:latin typeface="Bookman Old Style" panose="02050604050505020204" pitchFamily="18" charset="0"/>
                        <a:ea typeface="+mn-ea"/>
                        <a:cs typeface="+mn-cs"/>
                      </a:endParaRPr>
                    </a:p>
                  </a:txBody>
                  <a:tcPr/>
                </a:tc>
                <a:extLst>
                  <a:ext uri="{0D108BD9-81ED-4DB2-BD59-A6C34878D82A}">
                    <a16:rowId xmlns:a16="http://schemas.microsoft.com/office/drawing/2014/main" val="4194386547"/>
                  </a:ext>
                </a:extLst>
              </a:tr>
              <a:tr h="36869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800" i="1" kern="1200" dirty="0" smtClean="0">
                          <a:solidFill>
                            <a:schemeClr val="dk1"/>
                          </a:solidFill>
                          <a:effectLst/>
                          <a:latin typeface="Bookman Old Style" panose="02050604050505020204" pitchFamily="18" charset="0"/>
                          <a:ea typeface="+mn-ea"/>
                          <a:cs typeface="+mn-cs"/>
                        </a:rPr>
                        <a:t>Yakup Özcan</a:t>
                      </a:r>
                      <a:endParaRPr lang="tr-TR" sz="1800" kern="1200" dirty="0" smtClean="0">
                        <a:solidFill>
                          <a:schemeClr val="dk1"/>
                        </a:solidFill>
                        <a:effectLst/>
                        <a:latin typeface="Bookman Old Style" panose="02050604050505020204" pitchFamily="18" charset="0"/>
                        <a:ea typeface="+mn-ea"/>
                        <a:cs typeface="+mn-cs"/>
                      </a:endParaRPr>
                    </a:p>
                  </a:txBody>
                  <a:tcPr/>
                </a:tc>
                <a:tc>
                  <a:txBody>
                    <a:bodyPr/>
                    <a:lstStyle/>
                    <a:p>
                      <a:endParaRPr lang="tr-TR" dirty="0"/>
                    </a:p>
                  </a:txBody>
                  <a:tcPr/>
                </a:tc>
                <a:extLst>
                  <a:ext uri="{0D108BD9-81ED-4DB2-BD59-A6C34878D82A}">
                    <a16:rowId xmlns:a16="http://schemas.microsoft.com/office/drawing/2014/main" val="781125569"/>
                  </a:ext>
                </a:extLst>
              </a:tr>
            </a:tbl>
          </a:graphicData>
        </a:graphic>
      </p:graphicFrame>
      <p:sp>
        <p:nvSpPr>
          <p:cNvPr id="7" name="Metin kutusu 6"/>
          <p:cNvSpPr txBox="1"/>
          <p:nvPr/>
        </p:nvSpPr>
        <p:spPr>
          <a:xfrm>
            <a:off x="1611086" y="5895703"/>
            <a:ext cx="3573414" cy="369332"/>
          </a:xfrm>
          <a:prstGeom prst="rect">
            <a:avLst/>
          </a:prstGeom>
          <a:noFill/>
        </p:spPr>
        <p:txBody>
          <a:bodyPr wrap="none" rtlCol="0">
            <a:spAutoFit/>
          </a:bodyPr>
          <a:lstStyle/>
          <a:p>
            <a:r>
              <a:rPr lang="tr-TR" dirty="0" smtClean="0"/>
              <a:t>* </a:t>
            </a:r>
            <a:r>
              <a:rPr lang="tr-TR" sz="1400" b="1" i="1" dirty="0" smtClean="0">
                <a:latin typeface="Bookman Old Style" panose="02050604050505020204" pitchFamily="18" charset="0"/>
              </a:rPr>
              <a:t>Alfabetik sıra </a:t>
            </a:r>
            <a:r>
              <a:rPr lang="tr-TR" sz="1400" b="1" i="1" dirty="0" err="1" smtClean="0">
                <a:latin typeface="Bookman Old Style" panose="02050604050505020204" pitchFamily="18" charset="0"/>
              </a:rPr>
              <a:t>ie</a:t>
            </a:r>
            <a:r>
              <a:rPr lang="tr-TR" sz="1400" b="1" i="1" dirty="0" smtClean="0">
                <a:latin typeface="Bookman Old Style" panose="02050604050505020204" pitchFamily="18" charset="0"/>
              </a:rPr>
              <a:t> oluşturulmuştur</a:t>
            </a:r>
            <a:r>
              <a:rPr lang="tr-TR" dirty="0" smtClean="0"/>
              <a:t>.</a:t>
            </a:r>
            <a:endParaRPr lang="tr-TR" dirty="0"/>
          </a:p>
        </p:txBody>
      </p:sp>
    </p:spTree>
    <p:extLst>
      <p:ext uri="{BB962C8B-B14F-4D97-AF65-F5344CB8AC3E}">
        <p14:creationId xmlns:p14="http://schemas.microsoft.com/office/powerpoint/2010/main" val="1535584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C00000"/>
                </a:solidFill>
                <a:latin typeface="Bookman Old Style" panose="02050604050505020204" pitchFamily="18" charset="0"/>
              </a:rPr>
              <a:t>COVID-19 Medikal </a:t>
            </a:r>
            <a:r>
              <a:rPr lang="tr-TR" sz="2800" b="1" dirty="0" smtClean="0">
                <a:solidFill>
                  <a:srgbClr val="C00000"/>
                </a:solidFill>
                <a:latin typeface="Bookman Old Style" panose="02050604050505020204" pitchFamily="18" charset="0"/>
              </a:rPr>
              <a:t>Yönetimi</a:t>
            </a:r>
            <a:endParaRPr lang="tr-TR" sz="2800"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fontScale="77500" lnSpcReduction="20000"/>
          </a:bodyPr>
          <a:lstStyle/>
          <a:p>
            <a:r>
              <a:rPr lang="tr-TR" dirty="0"/>
              <a:t> </a:t>
            </a:r>
            <a:r>
              <a:rPr lang="tr-TR" dirty="0" smtClean="0"/>
              <a:t>Fizyoterapistlerin</a:t>
            </a:r>
            <a:r>
              <a:rPr lang="tr-TR" dirty="0"/>
              <a:t>; COVID-19 hastalarının medikal tedavisinin farkında olmaları önemlidir. </a:t>
            </a:r>
            <a:endParaRPr lang="tr-TR" dirty="0" smtClean="0"/>
          </a:p>
          <a:p>
            <a:r>
              <a:rPr lang="tr-TR" dirty="0" smtClean="0"/>
              <a:t>Bu </a:t>
            </a:r>
            <a:r>
              <a:rPr lang="tr-TR" dirty="0"/>
              <a:t>rehberde; profesyonel medikal rehberlerdeki önerilerin daha önce özetledik.</a:t>
            </a:r>
          </a:p>
          <a:p>
            <a:r>
              <a:rPr lang="tr-TR" dirty="0"/>
              <a:t> </a:t>
            </a:r>
            <a:r>
              <a:rPr lang="tr-TR" b="1" dirty="0" err="1" smtClean="0"/>
              <a:t>Aerosol</a:t>
            </a:r>
            <a:r>
              <a:rPr lang="tr-TR" b="1" dirty="0" smtClean="0"/>
              <a:t> </a:t>
            </a:r>
            <a:r>
              <a:rPr lang="tr-TR" b="1" dirty="0"/>
              <a:t>uygulama prosedürleri (</a:t>
            </a:r>
            <a:r>
              <a:rPr lang="tr-TR" b="1" dirty="0" err="1"/>
              <a:t>Aerosol</a:t>
            </a:r>
            <a:r>
              <a:rPr lang="tr-TR" b="1" dirty="0"/>
              <a:t> </a:t>
            </a:r>
            <a:r>
              <a:rPr lang="tr-TR" b="1" dirty="0" err="1"/>
              <a:t>generating</a:t>
            </a:r>
            <a:r>
              <a:rPr lang="tr-TR" b="1" dirty="0"/>
              <a:t> </a:t>
            </a:r>
            <a:r>
              <a:rPr lang="tr-TR" b="1" dirty="0" err="1"/>
              <a:t>procedures</a:t>
            </a:r>
            <a:r>
              <a:rPr lang="tr-TR" b="1" dirty="0"/>
              <a:t>) (</a:t>
            </a:r>
            <a:r>
              <a:rPr lang="tr-TR" b="1" dirty="0" err="1"/>
              <a:t>AGPs</a:t>
            </a:r>
            <a:r>
              <a:rPr lang="tr-TR" b="1" dirty="0"/>
              <a:t>)</a:t>
            </a:r>
            <a:r>
              <a:rPr lang="tr-TR" dirty="0"/>
              <a:t> COVID-19 un havayolu ile bulaşma riski oluşturur. </a:t>
            </a:r>
            <a:endParaRPr lang="tr-TR" dirty="0" smtClean="0"/>
          </a:p>
          <a:p>
            <a:pPr marL="0" indent="0">
              <a:buNone/>
            </a:pPr>
            <a:r>
              <a:rPr lang="tr-TR" b="1" dirty="0" smtClean="0"/>
              <a:t>AGP </a:t>
            </a:r>
            <a:r>
              <a:rPr lang="tr-TR" b="1" dirty="0"/>
              <a:t>yöntemleri:</a:t>
            </a:r>
          </a:p>
          <a:p>
            <a:pPr lvl="0"/>
            <a:r>
              <a:rPr lang="tr-TR" dirty="0" err="1"/>
              <a:t>Entübasyon</a:t>
            </a:r>
            <a:endParaRPr lang="tr-TR" dirty="0"/>
          </a:p>
          <a:p>
            <a:pPr lvl="0"/>
            <a:r>
              <a:rPr lang="tr-TR" dirty="0" err="1"/>
              <a:t>Ekstübasyon</a:t>
            </a:r>
            <a:endParaRPr lang="tr-TR" dirty="0"/>
          </a:p>
          <a:p>
            <a:pPr lvl="0"/>
            <a:r>
              <a:rPr lang="tr-TR" dirty="0" err="1"/>
              <a:t>Bronkoskopi</a:t>
            </a:r>
            <a:endParaRPr lang="tr-TR" dirty="0"/>
          </a:p>
          <a:p>
            <a:pPr lvl="0"/>
            <a:r>
              <a:rPr lang="tr-TR" dirty="0"/>
              <a:t>Yüksek akım nazal oksijen kullanımı</a:t>
            </a:r>
          </a:p>
          <a:p>
            <a:pPr lvl="0"/>
            <a:r>
              <a:rPr lang="tr-TR" dirty="0" err="1"/>
              <a:t>Non-invaziv</a:t>
            </a:r>
            <a:r>
              <a:rPr lang="tr-TR" dirty="0"/>
              <a:t> </a:t>
            </a:r>
            <a:r>
              <a:rPr lang="tr-TR" dirty="0" err="1"/>
              <a:t>ventilasyon</a:t>
            </a:r>
            <a:endParaRPr lang="tr-TR" dirty="0"/>
          </a:p>
          <a:p>
            <a:pPr lvl="0"/>
            <a:r>
              <a:rPr lang="tr-TR" dirty="0" err="1"/>
              <a:t>Trakeostomi</a:t>
            </a:r>
            <a:endParaRPr lang="tr-TR" dirty="0"/>
          </a:p>
          <a:p>
            <a:pPr lvl="0"/>
            <a:r>
              <a:rPr lang="tr-TR" dirty="0" err="1"/>
              <a:t>Entübasyon</a:t>
            </a:r>
            <a:r>
              <a:rPr lang="tr-TR" dirty="0"/>
              <a:t> öncesi CPR (12,22</a:t>
            </a:r>
            <a:r>
              <a:rPr lang="tr-TR" dirty="0" smtClean="0"/>
              <a:t>)</a:t>
            </a:r>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162107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Fizyoterapiyle ilişkili diğer </a:t>
            </a:r>
            <a:r>
              <a:rPr lang="tr-TR" sz="3200" b="1" dirty="0" err="1"/>
              <a:t>Aerosol</a:t>
            </a:r>
            <a:r>
              <a:rPr lang="tr-TR" sz="3200" b="1" dirty="0"/>
              <a:t> Uygulama Prosedürleri (AGP) yöntemleri aşağıda açıklanacaktır.</a:t>
            </a: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Yüksek akım nazal oksijen (High </a:t>
            </a:r>
            <a:r>
              <a:rPr lang="tr-TR" b="1" dirty="0" err="1"/>
              <a:t>flow</a:t>
            </a:r>
            <a:r>
              <a:rPr lang="tr-TR" b="1" dirty="0"/>
              <a:t> </a:t>
            </a:r>
            <a:r>
              <a:rPr lang="tr-TR" b="1" dirty="0" err="1"/>
              <a:t>nasal</a:t>
            </a:r>
            <a:r>
              <a:rPr lang="tr-TR" b="1" dirty="0"/>
              <a:t> </a:t>
            </a:r>
            <a:r>
              <a:rPr lang="tr-TR" b="1" dirty="0" err="1"/>
              <a:t>oxygen</a:t>
            </a:r>
            <a:r>
              <a:rPr lang="tr-TR" b="1" dirty="0"/>
              <a:t>) (HFNO):</a:t>
            </a:r>
            <a:r>
              <a:rPr lang="tr-TR" dirty="0"/>
              <a:t> </a:t>
            </a:r>
          </a:p>
          <a:p>
            <a:r>
              <a:rPr lang="tr-TR" dirty="0"/>
              <a:t> </a:t>
            </a:r>
            <a:r>
              <a:rPr lang="tr-TR" dirty="0" smtClean="0"/>
              <a:t>Sağlık </a:t>
            </a:r>
            <a:r>
              <a:rPr lang="tr-TR" dirty="0"/>
              <a:t>görevlisi, optimal havayolu kişisel koruyucu donanım -KKD  (PPE-</a:t>
            </a:r>
            <a:r>
              <a:rPr lang="tr-TR" dirty="0" err="1"/>
              <a:t>Personal</a:t>
            </a:r>
            <a:r>
              <a:rPr lang="tr-TR" dirty="0"/>
              <a:t> </a:t>
            </a:r>
            <a:r>
              <a:rPr lang="tr-TR" dirty="0" err="1"/>
              <a:t>protective</a:t>
            </a:r>
            <a:r>
              <a:rPr lang="tr-TR" dirty="0"/>
              <a:t> </a:t>
            </a:r>
            <a:r>
              <a:rPr lang="tr-TR" dirty="0" err="1"/>
              <a:t>equipment</a:t>
            </a:r>
            <a:r>
              <a:rPr lang="tr-TR" dirty="0"/>
              <a:t>) taktığı koşulda, HFNO, COVID-19 ile ilişkili </a:t>
            </a:r>
            <a:r>
              <a:rPr lang="tr-TR" dirty="0" err="1"/>
              <a:t>hipoksi</a:t>
            </a:r>
            <a:r>
              <a:rPr lang="tr-TR" dirty="0"/>
              <a:t> için önerilen bir terapidir.</a:t>
            </a:r>
          </a:p>
          <a:p>
            <a:r>
              <a:rPr lang="tr-TR" dirty="0"/>
              <a:t>HFNO (akış hızı 40-60 L/</a:t>
            </a:r>
            <a:r>
              <a:rPr lang="tr-TR" dirty="0" err="1"/>
              <a:t>dk</a:t>
            </a:r>
            <a:r>
              <a:rPr lang="tr-TR" dirty="0"/>
              <a:t>) düşük risk taşır. </a:t>
            </a:r>
            <a:endParaRPr lang="tr-TR" dirty="0" smtClean="0"/>
          </a:p>
          <a:p>
            <a:r>
              <a:rPr lang="tr-TR" dirty="0" smtClean="0"/>
              <a:t>Görevlinin </a:t>
            </a:r>
            <a:r>
              <a:rPr lang="tr-TR" dirty="0"/>
              <a:t>optimal koruyucu donanım kullanımında ve diğer enfeksiyon önlemlerini alınması durumunda havayolu ile bulaş riski düşüktür (23</a:t>
            </a:r>
            <a:r>
              <a:rPr lang="tr-TR" dirty="0" smtClean="0"/>
              <a:t>).</a:t>
            </a:r>
          </a:p>
          <a:p>
            <a:r>
              <a:rPr lang="tr-TR" dirty="0" smtClean="0"/>
              <a:t>HFNO </a:t>
            </a:r>
            <a:r>
              <a:rPr lang="tr-TR" dirty="0"/>
              <a:t>terapisi alan hastalar için negatif basınç odaları tercih edilir (12). </a:t>
            </a:r>
          </a:p>
          <a:p>
            <a:r>
              <a:rPr lang="tr-TR" dirty="0"/>
              <a:t>HFNO yolu ile solunum desteği, havayolu izolasyonundaki hastalar için kısıtlanmalıdır. 30 L/</a:t>
            </a:r>
            <a:r>
              <a:rPr lang="tr-TR" dirty="0" err="1"/>
              <a:t>dk’dan</a:t>
            </a:r>
            <a:r>
              <a:rPr lang="tr-TR" dirty="0"/>
              <a:t> fazla olmayan hava yolu akış kısıtlaması potansiyel </a:t>
            </a:r>
            <a:r>
              <a:rPr lang="tr-TR" dirty="0" err="1"/>
              <a:t>viral</a:t>
            </a:r>
            <a:r>
              <a:rPr lang="tr-TR" dirty="0"/>
              <a:t> geçişi düşürecektir.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940377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b="1" dirty="0" err="1"/>
              <a:t>Non-invaziv</a:t>
            </a:r>
            <a:r>
              <a:rPr lang="tr-TR" b="1" dirty="0"/>
              <a:t> </a:t>
            </a:r>
            <a:r>
              <a:rPr lang="tr-TR" b="1" dirty="0" err="1"/>
              <a:t>ventilasyon</a:t>
            </a:r>
            <a:r>
              <a:rPr lang="tr-TR" b="1" dirty="0"/>
              <a:t> (NIV):</a:t>
            </a:r>
            <a:r>
              <a:rPr lang="tr-TR" dirty="0"/>
              <a:t> </a:t>
            </a:r>
            <a:endParaRPr lang="tr-TR" dirty="0" smtClean="0"/>
          </a:p>
          <a:p>
            <a:r>
              <a:rPr lang="tr-TR" dirty="0" smtClean="0"/>
              <a:t>COVID-19 </a:t>
            </a:r>
            <a:r>
              <a:rPr lang="tr-TR" dirty="0" err="1"/>
              <a:t>hipoksik</a:t>
            </a:r>
            <a:r>
              <a:rPr lang="tr-TR" dirty="0"/>
              <a:t> solunum yetmezliği ile ilgili güncel deneyim, yüksek başarısızlık oranı yansıttığından, </a:t>
            </a:r>
            <a:r>
              <a:rPr lang="tr-TR" dirty="0" err="1"/>
              <a:t>NIV'in</a:t>
            </a:r>
            <a:r>
              <a:rPr lang="tr-TR" dirty="0"/>
              <a:t> rutin kullanımı önerilmemektedir [12]. Örneğin KOAH yada </a:t>
            </a:r>
            <a:r>
              <a:rPr lang="tr-TR" dirty="0" err="1"/>
              <a:t>ekstubasyon</a:t>
            </a:r>
            <a:r>
              <a:rPr lang="tr-TR" dirty="0"/>
              <a:t> sonrası hastada kullanılacaksa kısıtlı havayolu PPE sağlanmalıdır (12).</a:t>
            </a:r>
          </a:p>
          <a:p>
            <a:pPr marL="0" indent="0">
              <a:buNone/>
            </a:pPr>
            <a:endParaRPr lang="tr-TR" dirty="0"/>
          </a:p>
          <a:p>
            <a:pPr marL="0" indent="0">
              <a:buNone/>
            </a:pPr>
            <a:r>
              <a:rPr lang="tr-TR" b="1" dirty="0"/>
              <a:t>Oksijen terapisi:</a:t>
            </a:r>
            <a:r>
              <a:rPr lang="tr-TR" dirty="0"/>
              <a:t> </a:t>
            </a:r>
            <a:endParaRPr lang="tr-TR" dirty="0" smtClean="0"/>
          </a:p>
          <a:p>
            <a:r>
              <a:rPr lang="tr-TR" dirty="0" smtClean="0"/>
              <a:t>Oksijen </a:t>
            </a:r>
            <a:r>
              <a:rPr lang="tr-TR" dirty="0" err="1"/>
              <a:t>terapsii</a:t>
            </a:r>
            <a:r>
              <a:rPr lang="tr-TR" dirty="0"/>
              <a:t> amaçları hastanın durumuna göre farklılık gösterebilir.</a:t>
            </a:r>
          </a:p>
          <a:p>
            <a:pPr lvl="0"/>
            <a:r>
              <a:rPr lang="tr-TR" dirty="0"/>
              <a:t>Ciddi </a:t>
            </a:r>
            <a:r>
              <a:rPr lang="tr-TR" dirty="0" err="1"/>
              <a:t>repiratuar</a:t>
            </a:r>
            <a:r>
              <a:rPr lang="tr-TR" dirty="0"/>
              <a:t> </a:t>
            </a:r>
            <a:r>
              <a:rPr lang="tr-TR" dirty="0" err="1"/>
              <a:t>distres</a:t>
            </a:r>
            <a:r>
              <a:rPr lang="tr-TR" dirty="0"/>
              <a:t>, </a:t>
            </a:r>
            <a:r>
              <a:rPr lang="tr-TR" dirty="0" err="1"/>
              <a:t>hipoksi</a:t>
            </a:r>
            <a:r>
              <a:rPr lang="tr-TR" dirty="0"/>
              <a:t> yada şok yaşayan hastalarda SpO2&gt;%94 hedeflenir.</a:t>
            </a:r>
          </a:p>
          <a:p>
            <a:pPr lvl="0"/>
            <a:r>
              <a:rPr lang="tr-TR" dirty="0"/>
              <a:t>Hasta stabil ise hedef, hamile olmayan yetişkinlerde &gt;%90; hamile yetişkinlerde &gt;%94’tür.</a:t>
            </a:r>
          </a:p>
          <a:p>
            <a:pPr lvl="0"/>
            <a:r>
              <a:rPr lang="tr-TR" dirty="0"/>
              <a:t>COVID-19 ve </a:t>
            </a:r>
            <a:r>
              <a:rPr lang="tr-TR" dirty="0" err="1"/>
              <a:t>hipoksemik</a:t>
            </a:r>
            <a:r>
              <a:rPr lang="tr-TR" dirty="0"/>
              <a:t> </a:t>
            </a:r>
            <a:r>
              <a:rPr lang="tr-TR" dirty="0" err="1"/>
              <a:t>respiretuar</a:t>
            </a:r>
            <a:r>
              <a:rPr lang="tr-TR" dirty="0"/>
              <a:t> yetmezlik olan yetişkinlerde SpO2 hedefi %96’dan fazla </a:t>
            </a:r>
            <a:r>
              <a:rPr lang="tr-TR" dirty="0" err="1"/>
              <a:t>olmamlıdır</a:t>
            </a:r>
            <a:r>
              <a:rPr lang="tr-TR" dirty="0"/>
              <a:t>.</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493029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buNone/>
            </a:pPr>
            <a:r>
              <a:rPr lang="tr-TR" b="1" dirty="0" err="1"/>
              <a:t>Nebulizasyon</a:t>
            </a:r>
            <a:r>
              <a:rPr lang="tr-TR" b="1" dirty="0"/>
              <a:t>:</a:t>
            </a:r>
            <a:r>
              <a:rPr lang="tr-TR" dirty="0"/>
              <a:t> </a:t>
            </a:r>
            <a:endParaRPr lang="tr-TR" dirty="0" smtClean="0"/>
          </a:p>
          <a:p>
            <a:r>
              <a:rPr lang="tr-TR" dirty="0" err="1" smtClean="0"/>
              <a:t>Entübe</a:t>
            </a:r>
            <a:r>
              <a:rPr lang="tr-TR" dirty="0" smtClean="0"/>
              <a:t> </a:t>
            </a:r>
            <a:r>
              <a:rPr lang="tr-TR" dirty="0"/>
              <a:t>olmayan COVID-19 hastalarının tedavisinde, havaya karışma ve yakın çevredeki sağlık çalışanlarına enfeksiyon geçiş riskini artıracağından </a:t>
            </a:r>
            <a:r>
              <a:rPr lang="tr-TR" dirty="0" err="1"/>
              <a:t>nebulizatörlerin</a:t>
            </a:r>
            <a:r>
              <a:rPr lang="tr-TR" dirty="0"/>
              <a:t> (</a:t>
            </a:r>
            <a:r>
              <a:rPr lang="tr-TR" dirty="0" err="1"/>
              <a:t>salbutamol</a:t>
            </a:r>
            <a:r>
              <a:rPr lang="tr-TR" dirty="0"/>
              <a:t>, </a:t>
            </a:r>
            <a:r>
              <a:rPr lang="tr-TR" dirty="0" err="1"/>
              <a:t>saline</a:t>
            </a:r>
            <a:r>
              <a:rPr lang="tr-TR" dirty="0"/>
              <a:t> </a:t>
            </a:r>
            <a:r>
              <a:rPr lang="tr-TR" dirty="0" err="1"/>
              <a:t>vb</a:t>
            </a:r>
            <a:r>
              <a:rPr lang="tr-TR" dirty="0"/>
              <a:t>) kullanımı önerilmemektedir.</a:t>
            </a:r>
          </a:p>
          <a:p>
            <a:r>
              <a:rPr lang="tr-TR" dirty="0"/>
              <a:t>Mümkünse ölçülü doz </a:t>
            </a:r>
            <a:r>
              <a:rPr lang="tr-TR" dirty="0" err="1"/>
              <a:t>inhaler</a:t>
            </a:r>
            <a:r>
              <a:rPr lang="tr-TR" dirty="0"/>
              <a:t> kullanımı tercih edilir (12). </a:t>
            </a:r>
            <a:r>
              <a:rPr lang="tr-TR" dirty="0" err="1"/>
              <a:t>Nebulizer</a:t>
            </a:r>
            <a:r>
              <a:rPr lang="tr-TR" dirty="0"/>
              <a:t> gerekiyorsa </a:t>
            </a:r>
            <a:r>
              <a:rPr lang="tr-TR" dirty="0" err="1"/>
              <a:t>aerolizasyonu</a:t>
            </a:r>
            <a:r>
              <a:rPr lang="tr-TR" dirty="0"/>
              <a:t> en aza indirecek yönlendirmeler için rehberler doğrultusunda hareket edilmelidir (</a:t>
            </a:r>
            <a:r>
              <a:rPr lang="tr-TR" dirty="0" err="1"/>
              <a:t>viral</a:t>
            </a:r>
            <a:r>
              <a:rPr lang="tr-TR" dirty="0"/>
              <a:t> </a:t>
            </a:r>
            <a:r>
              <a:rPr lang="tr-TR" dirty="0" err="1"/>
              <a:t>filtesi</a:t>
            </a:r>
            <a:r>
              <a:rPr lang="tr-TR" dirty="0"/>
              <a:t> olan </a:t>
            </a:r>
            <a:r>
              <a:rPr lang="tr-TR" dirty="0" err="1"/>
              <a:t>pari</a:t>
            </a:r>
            <a:r>
              <a:rPr lang="tr-TR" dirty="0"/>
              <a:t> sprinti kullanılması vb.)</a:t>
            </a:r>
          </a:p>
          <a:p>
            <a:r>
              <a:rPr lang="tr-TR" dirty="0" err="1"/>
              <a:t>Nebulizer</a:t>
            </a:r>
            <a:r>
              <a:rPr lang="tr-TR" dirty="0"/>
              <a:t>, NIV, HFNO ve </a:t>
            </a:r>
            <a:r>
              <a:rPr lang="tr-TR" dirty="0" err="1"/>
              <a:t>spirometri</a:t>
            </a:r>
            <a:r>
              <a:rPr lang="tr-TR" dirty="0"/>
              <a:t> kullanımından kaçınılmalı ve kullanımı konusunda üst düzey tıbbi personele danışılmalıdır (20). Gerekli görüldüğü takdirde havayolu önlemleri alınmalıdır.</a:t>
            </a:r>
          </a:p>
          <a:p>
            <a:r>
              <a:rPr lang="tr-TR" dirty="0"/>
              <a:t>Yoğun bakım ünitesine alınmış hastalar için aşağıda özetlenen önlemleri almak gerekebilir. </a:t>
            </a:r>
            <a:endParaRPr lang="tr-TR" dirty="0" smtClean="0"/>
          </a:p>
          <a:p>
            <a:r>
              <a:rPr lang="tr-TR" dirty="0" smtClean="0"/>
              <a:t>Kritik </a:t>
            </a:r>
            <a:r>
              <a:rPr lang="tr-TR" dirty="0"/>
              <a:t>hastalığın doğası, daha yüksek </a:t>
            </a:r>
            <a:r>
              <a:rPr lang="tr-TR" dirty="0" err="1"/>
              <a:t>viral</a:t>
            </a:r>
            <a:r>
              <a:rPr lang="tr-TR" dirty="0"/>
              <a:t> yük ve </a:t>
            </a:r>
            <a:r>
              <a:rPr lang="tr-TR" dirty="0" err="1"/>
              <a:t>aerosol</a:t>
            </a:r>
            <a:r>
              <a:rPr lang="tr-TR" dirty="0"/>
              <a:t> uygulama prosedürlerinin performansı nedeniyle havaya karışan virüsün sağlık ortamına yayılma riski artar. </a:t>
            </a:r>
            <a:endParaRPr lang="tr-TR" dirty="0" smtClean="0"/>
          </a:p>
          <a:p>
            <a:r>
              <a:rPr lang="tr-TR" dirty="0" smtClean="0"/>
              <a:t>Yoğun </a:t>
            </a:r>
            <a:r>
              <a:rPr lang="tr-TR" dirty="0"/>
              <a:t>bakımda COVID-19 olan tüm hastalara bakım yapmak için PPE önlemlerinin kullanılması önerilmektedir [12].</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050482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4434"/>
            <a:ext cx="10515600" cy="5532529"/>
          </a:xfrm>
        </p:spPr>
        <p:txBody>
          <a:bodyPr>
            <a:normAutofit fontScale="70000" lnSpcReduction="20000"/>
          </a:bodyPr>
          <a:lstStyle/>
          <a:p>
            <a:pPr marL="0" indent="0">
              <a:buNone/>
            </a:pPr>
            <a:r>
              <a:rPr lang="tr-TR" b="1" dirty="0" err="1"/>
              <a:t>Entübasyon</a:t>
            </a:r>
            <a:r>
              <a:rPr lang="tr-TR" b="1" dirty="0"/>
              <a:t> ve mekanik </a:t>
            </a:r>
            <a:r>
              <a:rPr lang="tr-TR" b="1" dirty="0" err="1"/>
              <a:t>ventilasyon</a:t>
            </a:r>
            <a:r>
              <a:rPr lang="tr-TR" b="1" dirty="0"/>
              <a:t>:</a:t>
            </a:r>
            <a:r>
              <a:rPr lang="tr-TR" dirty="0"/>
              <a:t> </a:t>
            </a:r>
            <a:endParaRPr lang="tr-TR" dirty="0" smtClean="0"/>
          </a:p>
          <a:p>
            <a:r>
              <a:rPr lang="tr-TR" dirty="0" smtClean="0"/>
              <a:t>Gerekiyorsa </a:t>
            </a:r>
            <a:r>
              <a:rPr lang="tr-TR" dirty="0"/>
              <a:t>kötüleşen </a:t>
            </a:r>
            <a:r>
              <a:rPr lang="tr-TR" dirty="0" err="1"/>
              <a:t>hipoksi</a:t>
            </a:r>
            <a:r>
              <a:rPr lang="tr-TR" dirty="0"/>
              <a:t>, asidemi, </a:t>
            </a:r>
            <a:r>
              <a:rPr lang="tr-TR" dirty="0" err="1"/>
              <a:t>repiretuar</a:t>
            </a:r>
            <a:r>
              <a:rPr lang="tr-TR" dirty="0"/>
              <a:t> yorgunluk, </a:t>
            </a:r>
            <a:r>
              <a:rPr lang="tr-TR" dirty="0" err="1"/>
              <a:t>femodinamik</a:t>
            </a:r>
            <a:r>
              <a:rPr lang="tr-TR" dirty="0"/>
              <a:t> </a:t>
            </a:r>
            <a:r>
              <a:rPr lang="tr-TR" dirty="0" err="1"/>
              <a:t>instabilite</a:t>
            </a:r>
            <a:r>
              <a:rPr lang="tr-TR" dirty="0"/>
              <a:t> veya </a:t>
            </a:r>
            <a:r>
              <a:rPr lang="tr-TR" dirty="0" err="1"/>
              <a:t>mental</a:t>
            </a:r>
            <a:r>
              <a:rPr lang="tr-TR" dirty="0"/>
              <a:t> durumu değişken olan hastalarda erken </a:t>
            </a:r>
            <a:r>
              <a:rPr lang="tr-TR" dirty="0" err="1"/>
              <a:t>invaziv</a:t>
            </a:r>
            <a:r>
              <a:rPr lang="tr-TR" dirty="0"/>
              <a:t> mekanik </a:t>
            </a:r>
            <a:r>
              <a:rPr lang="tr-TR" dirty="0" err="1"/>
              <a:t>ventilasyon</a:t>
            </a:r>
            <a:r>
              <a:rPr lang="tr-TR" dirty="0"/>
              <a:t> önerilebilir (12).</a:t>
            </a:r>
          </a:p>
          <a:p>
            <a:r>
              <a:rPr lang="tr-TR" dirty="0"/>
              <a:t>Kapalı </a:t>
            </a:r>
            <a:r>
              <a:rPr lang="tr-TR" dirty="0" err="1"/>
              <a:t>entübasyon</a:t>
            </a:r>
            <a:r>
              <a:rPr lang="tr-TR" dirty="0"/>
              <a:t> devresiyle </a:t>
            </a:r>
            <a:r>
              <a:rPr lang="tr-TR" dirty="0" err="1"/>
              <a:t>entübe</a:t>
            </a:r>
            <a:r>
              <a:rPr lang="tr-TR" dirty="0"/>
              <a:t> edilen hastalarda </a:t>
            </a:r>
            <a:r>
              <a:rPr lang="tr-TR" dirty="0" err="1"/>
              <a:t>aerosol</a:t>
            </a:r>
            <a:r>
              <a:rPr lang="tr-TR" dirty="0"/>
              <a:t> geçiş riski düşmektedir (12).</a:t>
            </a:r>
          </a:p>
          <a:p>
            <a:pPr marL="0" indent="0">
              <a:buNone/>
            </a:pPr>
            <a:r>
              <a:rPr lang="tr-TR" b="1" dirty="0" err="1"/>
              <a:t>Recruitment</a:t>
            </a:r>
            <a:r>
              <a:rPr lang="tr-TR" b="1" dirty="0"/>
              <a:t> manevrası:</a:t>
            </a:r>
            <a:r>
              <a:rPr lang="tr-TR" dirty="0"/>
              <a:t> </a:t>
            </a:r>
            <a:endParaRPr lang="tr-TR" dirty="0" smtClean="0"/>
          </a:p>
          <a:p>
            <a:r>
              <a:rPr lang="tr-TR" dirty="0" smtClean="0"/>
              <a:t>Son </a:t>
            </a:r>
            <a:r>
              <a:rPr lang="tr-TR" dirty="0"/>
              <a:t>dönemdeki literatür COVID-19 ile ilişkili </a:t>
            </a:r>
            <a:r>
              <a:rPr lang="tr-TR" dirty="0" err="1"/>
              <a:t>ARDS’de</a:t>
            </a:r>
            <a:r>
              <a:rPr lang="tr-TR" dirty="0"/>
              <a:t> </a:t>
            </a:r>
            <a:r>
              <a:rPr lang="tr-TR" dirty="0" err="1"/>
              <a:t>recruitment</a:t>
            </a:r>
            <a:r>
              <a:rPr lang="tr-TR" dirty="0"/>
              <a:t> manevralarının rutinde kullanımını desteklemese de vakaya göre önerilebilir.</a:t>
            </a:r>
          </a:p>
          <a:p>
            <a:pPr marL="0" indent="0">
              <a:buNone/>
            </a:pPr>
            <a:r>
              <a:rPr lang="tr-TR" b="1" dirty="0" err="1"/>
              <a:t>Prone</a:t>
            </a:r>
            <a:r>
              <a:rPr lang="tr-TR" b="1" dirty="0"/>
              <a:t> pozisyon:</a:t>
            </a:r>
            <a:r>
              <a:rPr lang="tr-TR" dirty="0"/>
              <a:t> </a:t>
            </a:r>
            <a:endParaRPr lang="tr-TR" dirty="0" smtClean="0"/>
          </a:p>
          <a:p>
            <a:r>
              <a:rPr lang="tr-TR" dirty="0" smtClean="0"/>
              <a:t>Çok </a:t>
            </a:r>
            <a:r>
              <a:rPr lang="tr-TR" dirty="0"/>
              <a:t>sayıda COVID-19 ilişkili </a:t>
            </a:r>
            <a:r>
              <a:rPr lang="tr-TR" dirty="0" err="1"/>
              <a:t>ARDS’si</a:t>
            </a:r>
            <a:r>
              <a:rPr lang="tr-TR" dirty="0"/>
              <a:t> olan kritik hastalarla ilgilenen uluslararası merkezlerden gelen raporlarda, </a:t>
            </a:r>
            <a:r>
              <a:rPr lang="tr-TR" dirty="0" err="1"/>
              <a:t>prone</a:t>
            </a:r>
            <a:r>
              <a:rPr lang="tr-TR" dirty="0"/>
              <a:t> </a:t>
            </a:r>
            <a:r>
              <a:rPr lang="tr-TR" dirty="0" err="1"/>
              <a:t>ventilasyonun</a:t>
            </a:r>
            <a:r>
              <a:rPr lang="tr-TR" dirty="0"/>
              <a:t> mekanik </a:t>
            </a:r>
            <a:r>
              <a:rPr lang="tr-TR" dirty="0" err="1"/>
              <a:t>ventilasyondaki</a:t>
            </a:r>
            <a:r>
              <a:rPr lang="tr-TR" dirty="0"/>
              <a:t> hastalarda etkili bir </a:t>
            </a:r>
            <a:r>
              <a:rPr lang="tr-TR" dirty="0" err="1"/>
              <a:t>stateji</a:t>
            </a:r>
            <a:r>
              <a:rPr lang="tr-TR" dirty="0"/>
              <a:t> olduğu belirtilmektedir (12).</a:t>
            </a:r>
          </a:p>
          <a:p>
            <a:r>
              <a:rPr lang="tr-TR" dirty="0"/>
              <a:t>COVID-19 ve ciddi </a:t>
            </a:r>
            <a:r>
              <a:rPr lang="tr-TR" dirty="0" err="1"/>
              <a:t>ARDS’si</a:t>
            </a:r>
            <a:r>
              <a:rPr lang="tr-TR" dirty="0"/>
              <a:t> olan yetişkin hastalarda, </a:t>
            </a:r>
            <a:r>
              <a:rPr lang="tr-TR" dirty="0" err="1"/>
              <a:t>hergün</a:t>
            </a:r>
            <a:r>
              <a:rPr lang="tr-TR" dirty="0"/>
              <a:t> 12-16 saat </a:t>
            </a:r>
            <a:r>
              <a:rPr lang="tr-TR" dirty="0" err="1"/>
              <a:t>prone</a:t>
            </a:r>
            <a:r>
              <a:rPr lang="tr-TR" dirty="0"/>
              <a:t> </a:t>
            </a:r>
            <a:r>
              <a:rPr lang="tr-TR" dirty="0" err="1"/>
              <a:t>ventilasyon</a:t>
            </a:r>
            <a:r>
              <a:rPr lang="tr-TR" dirty="0"/>
              <a:t> önerilmektedir (22,23). Basınç alanı ve havayolu komplikasyonlarını içeren bilinen komplikasyonları önlemek için uygulama konusunda uzmanlık ve yeterli düzeyde insan kaynağı gerektirmektedir.</a:t>
            </a:r>
          </a:p>
          <a:p>
            <a:pPr marL="0" indent="0">
              <a:buNone/>
            </a:pPr>
            <a:r>
              <a:rPr lang="tr-TR" b="1" dirty="0" err="1"/>
              <a:t>Bronkoskopi</a:t>
            </a:r>
            <a:r>
              <a:rPr lang="tr-TR" b="1" dirty="0"/>
              <a:t>: </a:t>
            </a:r>
            <a:endParaRPr lang="tr-TR" b="1" dirty="0" smtClean="0"/>
          </a:p>
          <a:p>
            <a:r>
              <a:rPr lang="tr-TR" dirty="0" err="1" smtClean="0"/>
              <a:t>Bronkoskopi</a:t>
            </a:r>
            <a:r>
              <a:rPr lang="tr-TR" dirty="0" smtClean="0"/>
              <a:t> </a:t>
            </a:r>
            <a:r>
              <a:rPr lang="tr-TR" dirty="0" err="1"/>
              <a:t>aerosol</a:t>
            </a:r>
            <a:r>
              <a:rPr lang="tr-TR" dirty="0"/>
              <a:t> üretimi ve enfeksiyon geçişi için büyük risk taşımaktadır. COVID-19 durumundaki klinik verimi düşük görülmektedir. Eğer diğer </a:t>
            </a:r>
            <a:r>
              <a:rPr lang="tr-TR" dirty="0" err="1"/>
              <a:t>endikasyonlar</a:t>
            </a:r>
            <a:r>
              <a:rPr lang="tr-TR" dirty="0"/>
              <a:t> (</a:t>
            </a:r>
            <a:r>
              <a:rPr lang="tr-TR" dirty="0" err="1"/>
              <a:t>şüphel</a:t>
            </a:r>
            <a:r>
              <a:rPr lang="tr-TR" dirty="0"/>
              <a:t>, </a:t>
            </a:r>
            <a:r>
              <a:rPr lang="tr-TR" dirty="0" err="1"/>
              <a:t>atipik</a:t>
            </a:r>
            <a:r>
              <a:rPr lang="tr-TR" dirty="0"/>
              <a:t> </a:t>
            </a:r>
            <a:r>
              <a:rPr lang="tr-TR" dirty="0" err="1"/>
              <a:t>süperenfeksiyon</a:t>
            </a:r>
            <a:r>
              <a:rPr lang="tr-TR" dirty="0"/>
              <a:t> yada </a:t>
            </a:r>
            <a:r>
              <a:rPr lang="tr-TR" dirty="0" err="1"/>
              <a:t>immünsüpresyon</a:t>
            </a:r>
            <a:r>
              <a:rPr lang="tr-TR" dirty="0"/>
              <a:t>) yoksa, bu prosedürden kaçınılması şiddetle tavsiye edilmektedir. (12).</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330292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045029"/>
            <a:ext cx="10515600" cy="5131934"/>
          </a:xfrm>
        </p:spPr>
        <p:txBody>
          <a:bodyPr>
            <a:normAutofit fontScale="77500" lnSpcReduction="20000"/>
          </a:bodyPr>
          <a:lstStyle/>
          <a:p>
            <a:pPr marL="0" indent="0">
              <a:buNone/>
            </a:pPr>
            <a:r>
              <a:rPr lang="tr-TR" b="1" dirty="0" err="1"/>
              <a:t>Aspirasyon</a:t>
            </a:r>
            <a:r>
              <a:rPr lang="tr-TR" b="1" dirty="0"/>
              <a:t>: </a:t>
            </a:r>
            <a:endParaRPr lang="tr-TR" b="1" dirty="0" smtClean="0"/>
          </a:p>
          <a:p>
            <a:r>
              <a:rPr lang="tr-TR" dirty="0" smtClean="0"/>
              <a:t>Kapalı </a:t>
            </a:r>
            <a:r>
              <a:rPr lang="tr-TR" dirty="0"/>
              <a:t>emme </a:t>
            </a:r>
            <a:r>
              <a:rPr lang="tr-TR" dirty="0" err="1"/>
              <a:t>kateterleri</a:t>
            </a:r>
            <a:r>
              <a:rPr lang="tr-TR" dirty="0"/>
              <a:t> önerilmektedir (12).</a:t>
            </a:r>
          </a:p>
          <a:p>
            <a:pPr marL="0" indent="0">
              <a:buNone/>
            </a:pPr>
            <a:r>
              <a:rPr lang="tr-TR" b="1" dirty="0"/>
              <a:t>Balgam örnekleri:</a:t>
            </a:r>
            <a:r>
              <a:rPr lang="tr-TR" dirty="0"/>
              <a:t> </a:t>
            </a:r>
            <a:endParaRPr lang="tr-TR" dirty="0" smtClean="0"/>
          </a:p>
          <a:p>
            <a:r>
              <a:rPr lang="tr-TR" dirty="0" err="1" smtClean="0"/>
              <a:t>Ventile</a:t>
            </a:r>
            <a:r>
              <a:rPr lang="tr-TR" dirty="0" smtClean="0"/>
              <a:t> </a:t>
            </a:r>
            <a:r>
              <a:rPr lang="tr-TR" dirty="0"/>
              <a:t>edilen hastada </a:t>
            </a:r>
            <a:r>
              <a:rPr lang="tr-TR" dirty="0" err="1"/>
              <a:t>trakeal</a:t>
            </a:r>
            <a:r>
              <a:rPr lang="tr-TR" dirty="0"/>
              <a:t> </a:t>
            </a:r>
            <a:r>
              <a:rPr lang="tr-TR" dirty="0" err="1"/>
              <a:t>aspirat</a:t>
            </a:r>
            <a:r>
              <a:rPr lang="tr-TR" dirty="0"/>
              <a:t> örnekleri yeterlidir ve BAL her zaman gerekli değildir (12).</a:t>
            </a:r>
          </a:p>
          <a:p>
            <a:r>
              <a:rPr lang="tr-TR" dirty="0"/>
              <a:t>Akciğer yetmezliği ve </a:t>
            </a:r>
            <a:r>
              <a:rPr lang="tr-TR" dirty="0" err="1"/>
              <a:t>aerosolizasyonu</a:t>
            </a:r>
            <a:r>
              <a:rPr lang="tr-TR" dirty="0"/>
              <a:t> önlemek için hastanın </a:t>
            </a:r>
            <a:r>
              <a:rPr lang="tr-TR" dirty="0" err="1"/>
              <a:t>ventilatörden</a:t>
            </a:r>
            <a:r>
              <a:rPr lang="tr-TR" dirty="0"/>
              <a:t> ayrılmasından kaçınılmalıdır. Gerekirse </a:t>
            </a:r>
            <a:r>
              <a:rPr lang="tr-TR" dirty="0" err="1"/>
              <a:t>endotrakeal</a:t>
            </a:r>
            <a:r>
              <a:rPr lang="tr-TR" dirty="0"/>
              <a:t> tüp </a:t>
            </a:r>
            <a:r>
              <a:rPr lang="tr-TR" dirty="0" err="1"/>
              <a:t>klemplenmeli</a:t>
            </a:r>
            <a:r>
              <a:rPr lang="tr-TR" dirty="0"/>
              <a:t> ve </a:t>
            </a:r>
            <a:r>
              <a:rPr lang="tr-TR" dirty="0" err="1"/>
              <a:t>ventilatör</a:t>
            </a:r>
            <a:r>
              <a:rPr lang="tr-TR" dirty="0"/>
              <a:t> devre dışı bırakılmalıdır (</a:t>
            </a:r>
            <a:r>
              <a:rPr lang="tr-TR" dirty="0" err="1"/>
              <a:t>aerosolizasyonu</a:t>
            </a:r>
            <a:r>
              <a:rPr lang="tr-TR" dirty="0"/>
              <a:t> önlemek için) (12).</a:t>
            </a:r>
          </a:p>
          <a:p>
            <a:pPr marL="0" indent="0">
              <a:buNone/>
            </a:pPr>
            <a:r>
              <a:rPr lang="tr-TR" b="1" dirty="0" err="1"/>
              <a:t>Trakeostomi</a:t>
            </a:r>
            <a:r>
              <a:rPr lang="tr-TR" b="1" dirty="0"/>
              <a:t>:</a:t>
            </a:r>
            <a:r>
              <a:rPr lang="tr-TR" dirty="0"/>
              <a:t> </a:t>
            </a:r>
            <a:endParaRPr lang="tr-TR" dirty="0" smtClean="0"/>
          </a:p>
          <a:p>
            <a:r>
              <a:rPr lang="tr-TR" dirty="0" smtClean="0"/>
              <a:t>Uygun </a:t>
            </a:r>
            <a:r>
              <a:rPr lang="tr-TR" dirty="0"/>
              <a:t>hastalarda hemşirelik bakımını kolaylaştırmak ve </a:t>
            </a:r>
            <a:r>
              <a:rPr lang="tr-TR" dirty="0" err="1"/>
              <a:t>ventilatörden</a:t>
            </a:r>
            <a:r>
              <a:rPr lang="tr-TR" dirty="0"/>
              <a:t> ayırmayı hızlandırmak için erken </a:t>
            </a:r>
            <a:r>
              <a:rPr lang="tr-TR" dirty="0" err="1"/>
              <a:t>trakeostomi</a:t>
            </a:r>
            <a:r>
              <a:rPr lang="tr-TR" dirty="0"/>
              <a:t> düşünülebilir. Raporlar bazı hastaların </a:t>
            </a:r>
            <a:r>
              <a:rPr lang="tr-TR" dirty="0" err="1"/>
              <a:t>ARDS'yi</a:t>
            </a:r>
            <a:r>
              <a:rPr lang="tr-TR" dirty="0"/>
              <a:t> takiben uzun süreli bir seyir ve iyileşme gösterdiğini göstermektedir.</a:t>
            </a:r>
          </a:p>
          <a:p>
            <a:r>
              <a:rPr lang="tr-TR" dirty="0"/>
              <a:t>Bununla birlikte, </a:t>
            </a:r>
            <a:r>
              <a:rPr lang="tr-TR" dirty="0" err="1"/>
              <a:t>perkütan</a:t>
            </a:r>
            <a:r>
              <a:rPr lang="tr-TR" dirty="0"/>
              <a:t> </a:t>
            </a:r>
            <a:r>
              <a:rPr lang="tr-TR" dirty="0" err="1"/>
              <a:t>trakeostominin</a:t>
            </a:r>
            <a:r>
              <a:rPr lang="tr-TR" dirty="0"/>
              <a:t> </a:t>
            </a:r>
            <a:r>
              <a:rPr lang="tr-TR" dirty="0" err="1"/>
              <a:t>bronkoskopik</a:t>
            </a:r>
            <a:r>
              <a:rPr lang="tr-TR" dirty="0"/>
              <a:t> yöntemle performansı, </a:t>
            </a:r>
            <a:r>
              <a:rPr lang="tr-TR" dirty="0" err="1"/>
              <a:t>aerosollerin</a:t>
            </a:r>
            <a:r>
              <a:rPr lang="tr-TR" dirty="0"/>
              <a:t> üretilmesi nedeniyle önemli mesleki hastalık riski taşır. </a:t>
            </a:r>
            <a:r>
              <a:rPr lang="tr-TR" dirty="0" err="1"/>
              <a:t>Enfeksiyöz</a:t>
            </a:r>
            <a:r>
              <a:rPr lang="tr-TR" dirty="0"/>
              <a:t> risk elimine edilmemesine rağmen cerrahi </a:t>
            </a:r>
            <a:r>
              <a:rPr lang="tr-TR" dirty="0" err="1"/>
              <a:t>trakeostomi</a:t>
            </a:r>
            <a:r>
              <a:rPr lang="tr-TR" dirty="0"/>
              <a:t> daha güvenli bir alternatif olabilir. Çoklu organ yetmezliği ve / veya </a:t>
            </a:r>
            <a:r>
              <a:rPr lang="tr-TR" dirty="0" err="1"/>
              <a:t>sepsis</a:t>
            </a:r>
            <a:r>
              <a:rPr lang="tr-TR" dirty="0"/>
              <a:t> gelişen hastalarda </a:t>
            </a:r>
            <a:r>
              <a:rPr lang="tr-TR" dirty="0" err="1"/>
              <a:t>trakeostominin</a:t>
            </a:r>
            <a:r>
              <a:rPr lang="tr-TR" dirty="0"/>
              <a:t> yararlarının, COVID-19 sebebiyle bildirilen yüksek </a:t>
            </a:r>
            <a:r>
              <a:rPr lang="tr-TR" dirty="0" err="1"/>
              <a:t>mortalite</a:t>
            </a:r>
            <a:r>
              <a:rPr lang="tr-TR" dirty="0"/>
              <a:t> ile karşılaştırılması gerekir [12].</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3766228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b="1" dirty="0">
                <a:solidFill>
                  <a:srgbClr val="C00000"/>
                </a:solidFill>
              </a:rPr>
              <a:t>Bölüm 2</a:t>
            </a:r>
            <a:br>
              <a:rPr lang="tr-TR" sz="3200" b="1" dirty="0">
                <a:solidFill>
                  <a:srgbClr val="C00000"/>
                </a:solidFill>
              </a:rPr>
            </a:br>
            <a:r>
              <a:rPr lang="tr-TR" sz="3200" b="1" dirty="0">
                <a:solidFill>
                  <a:srgbClr val="C00000"/>
                </a:solidFill>
              </a:rPr>
              <a:t>Kişisel Koruyucu Donanım </a:t>
            </a:r>
            <a:r>
              <a:rPr lang="tr-TR" sz="3200" b="1" dirty="0" smtClean="0">
                <a:solidFill>
                  <a:srgbClr val="C00000"/>
                </a:solidFill>
              </a:rPr>
              <a:t>(KKD) </a:t>
            </a:r>
            <a:r>
              <a:rPr lang="tr-TR" sz="3200" b="1" dirty="0">
                <a:solidFill>
                  <a:srgbClr val="C00000"/>
                </a:solidFill>
              </a:rPr>
              <a:t>Gereksinimlerini Kapsayan </a:t>
            </a:r>
            <a:r>
              <a:rPr lang="tr-TR" sz="3200" b="1" dirty="0" smtClean="0">
                <a:solidFill>
                  <a:srgbClr val="C00000"/>
                </a:solidFill>
              </a:rPr>
              <a:t/>
            </a:r>
            <a:br>
              <a:rPr lang="tr-TR" sz="3200" b="1" dirty="0" smtClean="0">
                <a:solidFill>
                  <a:srgbClr val="C00000"/>
                </a:solidFill>
              </a:rPr>
            </a:br>
            <a:r>
              <a:rPr lang="tr-TR" sz="3200" b="1" dirty="0" smtClean="0">
                <a:solidFill>
                  <a:srgbClr val="C00000"/>
                </a:solidFill>
              </a:rPr>
              <a:t>Fizyoterapi </a:t>
            </a:r>
            <a:r>
              <a:rPr lang="tr-TR" sz="3200" b="1" dirty="0">
                <a:solidFill>
                  <a:srgbClr val="C00000"/>
                </a:solidFill>
              </a:rPr>
              <a:t>Uygulamaları İçin Öneriler</a:t>
            </a:r>
            <a:br>
              <a:rPr lang="tr-TR" sz="3200" b="1" dirty="0">
                <a:solidFill>
                  <a:srgbClr val="C00000"/>
                </a:solidFill>
              </a:rPr>
            </a:br>
            <a:endParaRPr lang="tr-TR" sz="3200" b="1" dirty="0">
              <a:solidFill>
                <a:srgbClr val="C00000"/>
              </a:solidFill>
            </a:endParaRPr>
          </a:p>
        </p:txBody>
      </p:sp>
      <p:sp>
        <p:nvSpPr>
          <p:cNvPr id="3" name="İçerik Yer Tutucusu 2"/>
          <p:cNvSpPr>
            <a:spLocks noGrp="1"/>
          </p:cNvSpPr>
          <p:nvPr>
            <p:ph idx="1"/>
          </p:nvPr>
        </p:nvSpPr>
        <p:spPr/>
        <p:txBody>
          <a:bodyPr>
            <a:normAutofit fontScale="85000" lnSpcReduction="20000"/>
          </a:bodyPr>
          <a:lstStyle/>
          <a:p>
            <a:pPr marL="0" indent="0">
              <a:buNone/>
            </a:pPr>
            <a:r>
              <a:rPr lang="tr-TR" b="1" dirty="0" smtClean="0"/>
              <a:t>Fizyoterapi </a:t>
            </a:r>
            <a:r>
              <a:rPr lang="tr-TR" b="1" dirty="0"/>
              <a:t>yönetim prensipleri- solunum bakımı:</a:t>
            </a:r>
            <a:endParaRPr lang="tr-TR" dirty="0"/>
          </a:p>
          <a:p>
            <a:r>
              <a:rPr lang="tr-TR" dirty="0"/>
              <a:t>Solunum müdahalelerini içeren fizyoterapi örnekleri:</a:t>
            </a:r>
          </a:p>
          <a:p>
            <a:pPr lvl="0"/>
            <a:r>
              <a:rPr lang="tr-TR" dirty="0"/>
              <a:t>Havayolu temizleme teknikleri </a:t>
            </a:r>
          </a:p>
          <a:p>
            <a:pPr lvl="1"/>
            <a:r>
              <a:rPr lang="tr-TR" dirty="0"/>
              <a:t>Örneğin; pozisyonlama, solunum aktif döngüsü, manuel ve/veya </a:t>
            </a:r>
            <a:r>
              <a:rPr lang="tr-TR" dirty="0" err="1"/>
              <a:t>ventilatör</a:t>
            </a:r>
            <a:r>
              <a:rPr lang="tr-TR" dirty="0"/>
              <a:t> </a:t>
            </a:r>
            <a:r>
              <a:rPr lang="tr-TR" dirty="0" err="1"/>
              <a:t>hiperinflasyon</a:t>
            </a:r>
            <a:r>
              <a:rPr lang="tr-TR" dirty="0"/>
              <a:t>, perküsyon ve vibrasyonlar, pozitif </a:t>
            </a:r>
            <a:r>
              <a:rPr lang="tr-TR" dirty="0" err="1"/>
              <a:t>ekspiratuvar</a:t>
            </a:r>
            <a:r>
              <a:rPr lang="tr-TR" dirty="0"/>
              <a:t> basınç tedavisi (PEP), mekanik </a:t>
            </a:r>
            <a:r>
              <a:rPr lang="tr-TR" dirty="0" err="1"/>
              <a:t>insüflasyon-eksüflasyon</a:t>
            </a:r>
            <a:endParaRPr lang="tr-TR" dirty="0"/>
          </a:p>
          <a:p>
            <a:pPr lvl="0"/>
            <a:r>
              <a:rPr lang="tr-TR" dirty="0" err="1"/>
              <a:t>Non-invaziv</a:t>
            </a:r>
            <a:r>
              <a:rPr lang="tr-TR" dirty="0"/>
              <a:t> </a:t>
            </a:r>
            <a:r>
              <a:rPr lang="tr-TR" dirty="0" err="1"/>
              <a:t>ventilasyon</a:t>
            </a:r>
            <a:r>
              <a:rPr lang="tr-TR" dirty="0"/>
              <a:t> (NIV) ve </a:t>
            </a:r>
            <a:r>
              <a:rPr lang="tr-TR" dirty="0" err="1"/>
              <a:t>inspiratuar</a:t>
            </a:r>
            <a:r>
              <a:rPr lang="tr-TR" dirty="0"/>
              <a:t> pozitif basınç solunumu (IPPB) </a:t>
            </a:r>
          </a:p>
          <a:p>
            <a:pPr lvl="1"/>
            <a:r>
              <a:rPr lang="tr-TR" dirty="0"/>
              <a:t>Örneğin; kaburga kırığı olan hastalar için </a:t>
            </a:r>
            <a:r>
              <a:rPr lang="tr-TR" dirty="0" err="1"/>
              <a:t>inspiratuar</a:t>
            </a:r>
            <a:r>
              <a:rPr lang="tr-TR" dirty="0"/>
              <a:t> pozitif basınç solunumu, hava yolu temizleme müdahalelerinin bir parçası olarak NIV uygulanması, solunum yetmezliğinin yönetiminde veya egzersiz sırasında uygulanması</a:t>
            </a:r>
          </a:p>
          <a:p>
            <a:pPr lvl="0"/>
            <a:r>
              <a:rPr lang="tr-TR" dirty="0" err="1"/>
              <a:t>Sekresyon</a:t>
            </a:r>
            <a:r>
              <a:rPr lang="tr-TR" dirty="0"/>
              <a:t> atımını kolaylaştırma teknikleri </a:t>
            </a:r>
          </a:p>
          <a:p>
            <a:pPr lvl="1"/>
            <a:r>
              <a:rPr lang="tr-TR" dirty="0"/>
              <a:t>Örneğin; yardımlı öksürük manevraları ve solunum yolu </a:t>
            </a:r>
            <a:r>
              <a:rPr lang="tr-TR" dirty="0" err="1"/>
              <a:t>aspirasyonu</a:t>
            </a:r>
            <a:endParaRPr lang="tr-TR" dirty="0"/>
          </a:p>
          <a:p>
            <a:pPr lvl="0"/>
            <a:r>
              <a:rPr lang="tr-TR" dirty="0"/>
              <a:t>Egzersiz reçetesi ve </a:t>
            </a:r>
            <a:r>
              <a:rPr lang="tr-TR" dirty="0" err="1"/>
              <a:t>mobilizasyon</a:t>
            </a:r>
            <a:endParaRPr lang="tr-TR" dirty="0"/>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9281076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Fizyoterapistler ayrıca </a:t>
            </a:r>
            <a:r>
              <a:rPr lang="tr-TR" dirty="0" err="1"/>
              <a:t>trakeostomili</a:t>
            </a:r>
            <a:r>
              <a:rPr lang="tr-TR" dirty="0"/>
              <a:t> hastaların tedavisinde bütüncül bir rol oynamaktadır.</a:t>
            </a:r>
          </a:p>
          <a:p>
            <a:r>
              <a:rPr lang="tr-TR" dirty="0"/>
              <a:t>COVID-19, AGP (</a:t>
            </a:r>
            <a:r>
              <a:rPr lang="tr-TR" dirty="0" err="1"/>
              <a:t>Aerosol</a:t>
            </a:r>
            <a:r>
              <a:rPr lang="tr-TR" dirty="0"/>
              <a:t> Üretme Prosedürleri)' </a:t>
            </a:r>
            <a:r>
              <a:rPr lang="tr-TR" dirty="0" err="1"/>
              <a:t>lerinden</a:t>
            </a:r>
            <a:r>
              <a:rPr lang="tr-TR" dirty="0"/>
              <a:t> dolayı solunum fizyoterapisi müdahaleleri için önemli hususlar ortaya koymaktadır. </a:t>
            </a:r>
            <a:endParaRPr lang="tr-TR" dirty="0" smtClean="0"/>
          </a:p>
          <a:p>
            <a:r>
              <a:rPr lang="tr-TR" dirty="0" smtClean="0"/>
              <a:t>Tablo </a:t>
            </a:r>
            <a:r>
              <a:rPr lang="tr-TR" dirty="0"/>
              <a:t>5, COVID-19 hastalarına solunum bakımı sağlamak için önerileri özetlemektedir.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4286218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70223"/>
            <a:ext cx="10515600" cy="1325563"/>
          </a:xfrm>
        </p:spPr>
        <p:txBody>
          <a:bodyPr>
            <a:normAutofit/>
          </a:bodyPr>
          <a:lstStyle/>
          <a:p>
            <a:pPr lvl="0"/>
            <a:r>
              <a:rPr lang="tr-TR" altLang="tr-TR" sz="2800" b="1" dirty="0">
                <a:solidFill>
                  <a:srgbClr val="C00000"/>
                </a:solidFill>
                <a:latin typeface="Calisto MT" panose="02040603050505030304" pitchFamily="18" charset="0"/>
                <a:ea typeface="Calibri" panose="020F0502020204030204" pitchFamily="34" charset="0"/>
                <a:cs typeface="Arial" panose="020B0604020202020204" pitchFamily="34" charset="0"/>
              </a:rPr>
              <a:t>Tablo 5. Solunum fizyoterapisi m</a:t>
            </a:r>
            <a:r>
              <a:rPr lang="tr-TR" altLang="tr-TR" sz="2800" b="1" dirty="0">
                <a:solidFill>
                  <a:srgbClr val="C00000"/>
                </a:solidFill>
                <a:latin typeface="Calibri" panose="020F0502020204030204" pitchFamily="34" charset="0"/>
                <a:ea typeface="Calibri" panose="020F0502020204030204" pitchFamily="34" charset="0"/>
                <a:cs typeface="Arial" panose="020B0604020202020204" pitchFamily="34" charset="0"/>
              </a:rPr>
              <a:t>ü</a:t>
            </a:r>
            <a:r>
              <a:rPr lang="tr-TR" altLang="tr-TR" sz="2800" b="1" dirty="0">
                <a:solidFill>
                  <a:srgbClr val="C00000"/>
                </a:solidFill>
                <a:latin typeface="Calisto MT" panose="02040603050505030304" pitchFamily="18" charset="0"/>
                <a:ea typeface="Calibri" panose="020F0502020204030204" pitchFamily="34" charset="0"/>
                <a:cs typeface="Arial" panose="020B0604020202020204" pitchFamily="34" charset="0"/>
              </a:rPr>
              <a:t>dahaleleri i</a:t>
            </a:r>
            <a:r>
              <a:rPr lang="tr-TR" altLang="tr-TR" sz="2800" b="1" dirty="0">
                <a:solidFill>
                  <a:srgbClr val="C00000"/>
                </a:solidFill>
                <a:latin typeface="Calibri" panose="020F0502020204030204" pitchFamily="34" charset="0"/>
                <a:ea typeface="Calibri" panose="020F0502020204030204" pitchFamily="34" charset="0"/>
                <a:cs typeface="Arial" panose="020B0604020202020204" pitchFamily="34" charset="0"/>
              </a:rPr>
              <a:t>ç</a:t>
            </a:r>
            <a:r>
              <a:rPr lang="tr-TR" altLang="tr-TR" sz="2800" b="1" dirty="0">
                <a:solidFill>
                  <a:srgbClr val="C00000"/>
                </a:solidFill>
                <a:latin typeface="Calisto MT" panose="02040603050505030304" pitchFamily="18" charset="0"/>
                <a:ea typeface="Calibri" panose="020F0502020204030204" pitchFamily="34" charset="0"/>
                <a:cs typeface="Arial" panose="020B0604020202020204" pitchFamily="34" charset="0"/>
              </a:rPr>
              <a:t>in </a:t>
            </a:r>
            <a:r>
              <a:rPr lang="tr-TR" altLang="tr-TR" sz="2800" b="1" dirty="0">
                <a:solidFill>
                  <a:srgbClr val="C00000"/>
                </a:solidFill>
                <a:latin typeface="Calibri" panose="020F0502020204030204" pitchFamily="34" charset="0"/>
                <a:ea typeface="Calibri" panose="020F0502020204030204" pitchFamily="34" charset="0"/>
                <a:cs typeface="Arial" panose="020B0604020202020204" pitchFamily="34" charset="0"/>
              </a:rPr>
              <a:t>ö</a:t>
            </a:r>
            <a:r>
              <a:rPr lang="tr-TR" altLang="tr-TR" sz="2800" b="1" dirty="0">
                <a:solidFill>
                  <a:srgbClr val="C00000"/>
                </a:solidFill>
                <a:latin typeface="Calisto MT" panose="02040603050505030304" pitchFamily="18" charset="0"/>
                <a:ea typeface="Calibri" panose="020F0502020204030204" pitchFamily="34" charset="0"/>
                <a:cs typeface="Arial" panose="020B0604020202020204" pitchFamily="34" charset="0"/>
              </a:rPr>
              <a:t>neriler</a:t>
            </a:r>
            <a:r>
              <a:rPr kumimoji="0" lang="tr-TR" altLang="tr-TR" sz="2800" b="0" i="0" u="none" strike="noStrike" cap="none" normalizeH="0" baseline="0" dirty="0" smtClean="0">
                <a:ln>
                  <a:noFill/>
                </a:ln>
                <a:solidFill>
                  <a:schemeClr val="tx1"/>
                </a:solidFill>
                <a:effectLst/>
                <a:latin typeface="Arial" panose="020B0604020202020204" pitchFamily="34" charset="0"/>
              </a:rPr>
              <a:t/>
            </a:r>
            <a:br>
              <a:rPr kumimoji="0" lang="tr-TR" altLang="tr-TR" sz="2800" b="0" i="0" u="none" strike="noStrike" cap="none" normalizeH="0" baseline="0" dirty="0" smtClean="0">
                <a:ln>
                  <a:noFill/>
                </a:ln>
                <a:solidFill>
                  <a:schemeClr val="tx1"/>
                </a:solidFill>
                <a:effectLst/>
                <a:latin typeface="Arial" panose="020B0604020202020204" pitchFamily="34" charset="0"/>
              </a:rPr>
            </a:br>
            <a:endParaRPr lang="tr-TR" sz="28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47660826"/>
              </p:ext>
            </p:extLst>
          </p:nvPr>
        </p:nvGraphicFramePr>
        <p:xfrm>
          <a:off x="1053737" y="1828800"/>
          <a:ext cx="10101943" cy="4679569"/>
        </p:xfrm>
        <a:graphic>
          <a:graphicData uri="http://schemas.openxmlformats.org/drawingml/2006/table">
            <a:tbl>
              <a:tblPr firstRow="1" firstCol="1" bandRow="1">
                <a:tableStyleId>{5C22544A-7EE6-4342-B048-85BDC9FD1C3A}</a:tableStyleId>
              </a:tblPr>
              <a:tblGrid>
                <a:gridCol w="943711">
                  <a:extLst>
                    <a:ext uri="{9D8B030D-6E8A-4147-A177-3AD203B41FA5}">
                      <a16:colId xmlns:a16="http://schemas.microsoft.com/office/drawing/2014/main" val="3995684820"/>
                    </a:ext>
                  </a:extLst>
                </a:gridCol>
                <a:gridCol w="9158232">
                  <a:extLst>
                    <a:ext uri="{9D8B030D-6E8A-4147-A177-3AD203B41FA5}">
                      <a16:colId xmlns:a16="http://schemas.microsoft.com/office/drawing/2014/main" val="3279698874"/>
                    </a:ext>
                  </a:extLst>
                </a:gridCol>
              </a:tblGrid>
              <a:tr h="290726">
                <a:tc>
                  <a:txBody>
                    <a:bodyPr/>
                    <a:lstStyle/>
                    <a:p>
                      <a:pPr>
                        <a:lnSpc>
                          <a:spcPct val="107000"/>
                        </a:lnSpc>
                        <a:spcAft>
                          <a:spcPts val="0"/>
                        </a:spcAft>
                      </a:pPr>
                      <a:r>
                        <a:rPr lang="tr-TR" sz="1800" dirty="0">
                          <a:solidFill>
                            <a:schemeClr val="tx1"/>
                          </a:solidFill>
                          <a:effectLst/>
                        </a:rPr>
                        <a:t> </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a:solidFill>
                            <a:schemeClr val="tx1"/>
                          </a:solidFill>
                          <a:effectLst/>
                        </a:rPr>
                        <a:t>Öneriler</a:t>
                      </a:r>
                      <a:endParaRPr lang="tr-TR"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767676"/>
                  </a:ext>
                </a:extLst>
              </a:tr>
              <a:tr h="872178">
                <a:tc>
                  <a:txBody>
                    <a:bodyPr/>
                    <a:lstStyle/>
                    <a:p>
                      <a:pPr>
                        <a:lnSpc>
                          <a:spcPct val="107000"/>
                        </a:lnSpc>
                        <a:spcAft>
                          <a:spcPts val="0"/>
                        </a:spcAft>
                      </a:pPr>
                      <a:r>
                        <a:rPr lang="tr-TR" sz="1800" dirty="0">
                          <a:solidFill>
                            <a:schemeClr val="tx1"/>
                          </a:solidFill>
                          <a:effectLst/>
                        </a:rPr>
                        <a:t>5.1</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solidFill>
                            <a:schemeClr val="tx1"/>
                          </a:solidFill>
                          <a:effectLst/>
                        </a:rPr>
                        <a:t>KKD (Kişisel Koruyucu Donanım): Solunum fizyoterapisi müdahaleleri sırasında hava kaynaklı önlemlerin alınması şiddetle önerilir.</a:t>
                      </a:r>
                    </a:p>
                    <a:p>
                      <a:pPr>
                        <a:lnSpc>
                          <a:spcPct val="107000"/>
                        </a:lnSpc>
                        <a:spcAft>
                          <a:spcPts val="0"/>
                        </a:spcAft>
                      </a:pPr>
                      <a:r>
                        <a:rPr lang="tr-TR" sz="1800" dirty="0">
                          <a:solidFill>
                            <a:schemeClr val="tx1"/>
                          </a:solidFill>
                          <a:effectLst/>
                        </a:rPr>
                        <a:t> </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4637965"/>
                  </a:ext>
                </a:extLst>
              </a:tr>
              <a:tr h="3472152">
                <a:tc>
                  <a:txBody>
                    <a:bodyPr/>
                    <a:lstStyle/>
                    <a:p>
                      <a:pPr>
                        <a:lnSpc>
                          <a:spcPct val="107000"/>
                        </a:lnSpc>
                        <a:spcAft>
                          <a:spcPts val="0"/>
                        </a:spcAft>
                      </a:pPr>
                      <a:r>
                        <a:rPr lang="tr-TR" sz="1800">
                          <a:solidFill>
                            <a:schemeClr val="tx1"/>
                          </a:solidFill>
                          <a:effectLst/>
                        </a:rPr>
                        <a:t> </a:t>
                      </a:r>
                    </a:p>
                    <a:p>
                      <a:pPr>
                        <a:lnSpc>
                          <a:spcPct val="107000"/>
                        </a:lnSpc>
                        <a:spcAft>
                          <a:spcPts val="0"/>
                        </a:spcAft>
                      </a:pPr>
                      <a:r>
                        <a:rPr lang="tr-TR" sz="1800">
                          <a:solidFill>
                            <a:schemeClr val="tx1"/>
                          </a:solidFill>
                          <a:effectLst/>
                        </a:rPr>
                        <a:t>5.2</a:t>
                      </a:r>
                      <a:endParaRPr lang="tr-TR"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800" dirty="0">
                          <a:solidFill>
                            <a:schemeClr val="tx1"/>
                          </a:solidFill>
                          <a:effectLst/>
                        </a:rPr>
                        <a:t> </a:t>
                      </a:r>
                    </a:p>
                    <a:p>
                      <a:pPr>
                        <a:lnSpc>
                          <a:spcPct val="107000"/>
                        </a:lnSpc>
                        <a:spcAft>
                          <a:spcPts val="0"/>
                        </a:spcAft>
                      </a:pPr>
                      <a:r>
                        <a:rPr lang="tr-TR" sz="1800" dirty="0">
                          <a:solidFill>
                            <a:schemeClr val="tx1"/>
                          </a:solidFill>
                          <a:effectLst/>
                        </a:rPr>
                        <a:t>Öksürme kuralları: Hem hastalar hem de personel öksürme ve hijyen kurallarını uygulamalıdır.</a:t>
                      </a:r>
                    </a:p>
                    <a:p>
                      <a:pPr>
                        <a:lnSpc>
                          <a:spcPct val="107000"/>
                        </a:lnSpc>
                        <a:spcAft>
                          <a:spcPts val="0"/>
                        </a:spcAft>
                      </a:pPr>
                      <a:r>
                        <a:rPr lang="tr-TR" sz="1800" dirty="0">
                          <a:solidFill>
                            <a:schemeClr val="tx1"/>
                          </a:solidFill>
                          <a:effectLst/>
                        </a:rPr>
                        <a:t> </a:t>
                      </a:r>
                    </a:p>
                    <a:p>
                      <a:pPr>
                        <a:lnSpc>
                          <a:spcPct val="107000"/>
                        </a:lnSpc>
                        <a:spcAft>
                          <a:spcPts val="0"/>
                        </a:spcAft>
                      </a:pPr>
                      <a:r>
                        <a:rPr lang="tr-TR" sz="1800" dirty="0">
                          <a:solidFill>
                            <a:schemeClr val="tx1"/>
                          </a:solidFill>
                          <a:effectLst/>
                        </a:rPr>
                        <a:t>Öksürüğü provoke edebilecek teknikler sırasında, öksürme kurallarını benimsetmek ve hijyeni artırmak için eğitim verilmelidir.</a:t>
                      </a:r>
                    </a:p>
                    <a:p>
                      <a:pPr>
                        <a:lnSpc>
                          <a:spcPct val="107000"/>
                        </a:lnSpc>
                        <a:spcAft>
                          <a:spcPts val="0"/>
                        </a:spcAft>
                      </a:pPr>
                      <a:r>
                        <a:rPr lang="tr-TR" sz="1800" dirty="0">
                          <a:solidFill>
                            <a:schemeClr val="tx1"/>
                          </a:solidFill>
                          <a:effectLst/>
                        </a:rPr>
                        <a:t> </a:t>
                      </a:r>
                    </a:p>
                    <a:p>
                      <a:pPr marL="342900" lvl="0" indent="-342900" algn="just">
                        <a:lnSpc>
                          <a:spcPct val="106000"/>
                        </a:lnSpc>
                        <a:spcAft>
                          <a:spcPts val="0"/>
                        </a:spcAft>
                        <a:buFont typeface="Symbol" panose="05050102010706020507" pitchFamily="18" charset="2"/>
                        <a:buChar char=""/>
                      </a:pPr>
                      <a:r>
                        <a:rPr lang="tr-TR" sz="1800" dirty="0">
                          <a:solidFill>
                            <a:schemeClr val="tx1"/>
                          </a:solidFill>
                          <a:effectLst/>
                        </a:rPr>
                        <a:t>Hastadan öksürme ve balgam çıkarma sırasında başını çevirmesini isteyin.</a:t>
                      </a:r>
                    </a:p>
                    <a:p>
                      <a:pPr marL="342900" lvl="0" indent="-342900" algn="just">
                        <a:lnSpc>
                          <a:spcPct val="106000"/>
                        </a:lnSpc>
                        <a:spcAft>
                          <a:spcPts val="0"/>
                        </a:spcAft>
                        <a:buFont typeface="Symbol" panose="05050102010706020507" pitchFamily="18" charset="2"/>
                        <a:buChar char=""/>
                      </a:pPr>
                      <a:r>
                        <a:rPr lang="tr-TR" sz="1800" dirty="0">
                          <a:solidFill>
                            <a:schemeClr val="tx1"/>
                          </a:solidFill>
                          <a:effectLst/>
                        </a:rPr>
                        <a:t>Hastalar dokularla birlikte öksürdükleri zaman hızlıca öksürüklerini kontrol altına almalı ve el hijyenlerini sağlamalıdır. Hastalar bunu bağımsız yapamıyorsa personel yardımcı olmalıdır.</a:t>
                      </a:r>
                    </a:p>
                    <a:p>
                      <a:pPr marL="342900" lvl="0" indent="-342900" algn="just">
                        <a:lnSpc>
                          <a:spcPct val="106000"/>
                        </a:lnSpc>
                        <a:spcAft>
                          <a:spcPts val="0"/>
                        </a:spcAft>
                        <a:buFont typeface="Symbol" panose="05050102010706020507" pitchFamily="18" charset="2"/>
                        <a:buChar char=""/>
                      </a:pPr>
                      <a:r>
                        <a:rPr lang="tr-TR" sz="1800" dirty="0">
                          <a:solidFill>
                            <a:schemeClr val="tx1"/>
                          </a:solidFill>
                          <a:effectLst/>
                        </a:rPr>
                        <a:t>Ek olarak, mümkünse fizyoterapist hastadan 2 m veya daha fazla uzakta durmalı ve “patlama bölgesi” denilen alanın veya öksürük çizgisinin dışına yerleştirilmelidir.</a:t>
                      </a:r>
                    </a:p>
                    <a:p>
                      <a:pPr marL="457200">
                        <a:lnSpc>
                          <a:spcPct val="106000"/>
                        </a:lnSpc>
                        <a:spcAft>
                          <a:spcPts val="0"/>
                        </a:spcAft>
                      </a:pPr>
                      <a:r>
                        <a:rPr lang="tr-TR" sz="1800" dirty="0">
                          <a:solidFill>
                            <a:schemeClr val="tx1"/>
                          </a:solidFill>
                          <a:effectLst/>
                        </a:rPr>
                        <a:t> </a:t>
                      </a:r>
                      <a:endParaRPr lang="tr-T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7284139"/>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413965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268777"/>
              </p:ext>
            </p:extLst>
          </p:nvPr>
        </p:nvGraphicFramePr>
        <p:xfrm>
          <a:off x="838200" y="226413"/>
          <a:ext cx="10691949" cy="6501081"/>
        </p:xfrm>
        <a:graphic>
          <a:graphicData uri="http://schemas.openxmlformats.org/drawingml/2006/table">
            <a:tbl>
              <a:tblPr firstRow="1" firstCol="1" bandRow="1">
                <a:tableStyleId>{5C22544A-7EE6-4342-B048-85BDC9FD1C3A}</a:tableStyleId>
              </a:tblPr>
              <a:tblGrid>
                <a:gridCol w="998829">
                  <a:extLst>
                    <a:ext uri="{9D8B030D-6E8A-4147-A177-3AD203B41FA5}">
                      <a16:colId xmlns:a16="http://schemas.microsoft.com/office/drawing/2014/main" val="2308773761"/>
                    </a:ext>
                  </a:extLst>
                </a:gridCol>
                <a:gridCol w="9693120">
                  <a:extLst>
                    <a:ext uri="{9D8B030D-6E8A-4147-A177-3AD203B41FA5}">
                      <a16:colId xmlns:a16="http://schemas.microsoft.com/office/drawing/2014/main" val="1467923981"/>
                    </a:ext>
                  </a:extLst>
                </a:gridCol>
              </a:tblGrid>
              <a:tr h="6501081">
                <a:tc>
                  <a:txBody>
                    <a:bodyPr/>
                    <a:lstStyle/>
                    <a:p>
                      <a:pPr>
                        <a:lnSpc>
                          <a:spcPct val="107000"/>
                        </a:lnSpc>
                        <a:spcAft>
                          <a:spcPts val="0"/>
                        </a:spcAft>
                      </a:pPr>
                      <a:r>
                        <a:rPr lang="tr-TR" sz="1600" dirty="0">
                          <a:solidFill>
                            <a:schemeClr val="tx1"/>
                          </a:solidFill>
                          <a:effectLst/>
                        </a:rPr>
                        <a:t> </a:t>
                      </a: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endParaRPr lang="tr-TR" sz="1600" dirty="0" smtClean="0">
                        <a:solidFill>
                          <a:schemeClr val="tx1"/>
                        </a:solidFill>
                        <a:effectLst/>
                      </a:endParaRPr>
                    </a:p>
                    <a:p>
                      <a:pPr>
                        <a:lnSpc>
                          <a:spcPct val="107000"/>
                        </a:lnSpc>
                        <a:spcAft>
                          <a:spcPts val="0"/>
                        </a:spcAft>
                      </a:pPr>
                      <a:r>
                        <a:rPr lang="tr-TR" sz="1600" dirty="0" smtClean="0">
                          <a:solidFill>
                            <a:schemeClr val="tx1"/>
                          </a:solidFill>
                          <a:effectLst/>
                        </a:rPr>
                        <a:t>5.3</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770" marR="55770" marT="0" marB="0"/>
                </a:tc>
                <a:tc>
                  <a:txBody>
                    <a:bodyPr/>
                    <a:lstStyle/>
                    <a:p>
                      <a:pPr>
                        <a:lnSpc>
                          <a:spcPct val="107000"/>
                        </a:lnSpc>
                        <a:spcAft>
                          <a:spcPts val="0"/>
                        </a:spcAft>
                      </a:pPr>
                      <a:r>
                        <a:rPr lang="tr-TR" sz="1600" dirty="0">
                          <a:solidFill>
                            <a:schemeClr val="tx1"/>
                          </a:solidFill>
                          <a:effectLst/>
                        </a:rPr>
                        <a:t> </a:t>
                      </a:r>
                    </a:p>
                    <a:p>
                      <a:pPr>
                        <a:lnSpc>
                          <a:spcPct val="107000"/>
                        </a:lnSpc>
                        <a:spcAft>
                          <a:spcPts val="0"/>
                        </a:spcAft>
                      </a:pPr>
                      <a:r>
                        <a:rPr lang="tr-TR" sz="1600" dirty="0">
                          <a:solidFill>
                            <a:schemeClr val="tx1"/>
                          </a:solidFill>
                          <a:effectLst/>
                        </a:rPr>
                        <a:t>Birçok solunum fizyoterapisi uygulamaları potansiyel olarak </a:t>
                      </a:r>
                      <a:r>
                        <a:rPr lang="tr-TR" sz="1600" dirty="0" err="1">
                          <a:solidFill>
                            <a:schemeClr val="tx1"/>
                          </a:solidFill>
                          <a:effectLst/>
                        </a:rPr>
                        <a:t>aerosol</a:t>
                      </a:r>
                      <a:r>
                        <a:rPr lang="tr-TR" sz="1600" dirty="0">
                          <a:solidFill>
                            <a:schemeClr val="tx1"/>
                          </a:solidFill>
                          <a:effectLst/>
                        </a:rPr>
                        <a:t> uygulama prosedürleridir (AGP). Çeşitli fizyoterapi müdahalelerinin </a:t>
                      </a:r>
                      <a:r>
                        <a:rPr lang="tr-TR" sz="1600" dirty="0" err="1">
                          <a:solidFill>
                            <a:schemeClr val="tx1"/>
                          </a:solidFill>
                          <a:effectLst/>
                        </a:rPr>
                        <a:t>aerosol</a:t>
                      </a:r>
                      <a:r>
                        <a:rPr lang="tr-TR" sz="1600" dirty="0">
                          <a:solidFill>
                            <a:schemeClr val="tx1"/>
                          </a:solidFill>
                          <a:effectLst/>
                        </a:rPr>
                        <a:t> uygulama prosedürlerini doğrulayan yetersiz araştırmalar olsa da hava yolu temizliği için öksürük ile kombinasyon, tüm teknikleri potansiyel olarak AGP yapar.</a:t>
                      </a:r>
                    </a:p>
                    <a:p>
                      <a:pPr>
                        <a:lnSpc>
                          <a:spcPct val="107000"/>
                        </a:lnSpc>
                        <a:spcAft>
                          <a:spcPts val="0"/>
                        </a:spcAft>
                      </a:pPr>
                      <a:r>
                        <a:rPr lang="tr-TR" sz="1600" dirty="0">
                          <a:solidFill>
                            <a:schemeClr val="tx1"/>
                          </a:solidFill>
                          <a:effectLst/>
                        </a:rPr>
                        <a:t> </a:t>
                      </a:r>
                    </a:p>
                    <a:p>
                      <a:pPr>
                        <a:lnSpc>
                          <a:spcPct val="107000"/>
                        </a:lnSpc>
                        <a:spcAft>
                          <a:spcPts val="0"/>
                        </a:spcAft>
                      </a:pPr>
                      <a:r>
                        <a:rPr lang="tr-TR" sz="1600" dirty="0">
                          <a:solidFill>
                            <a:schemeClr val="tx1"/>
                          </a:solidFill>
                          <a:effectLst/>
                        </a:rPr>
                        <a:t>Bunlar;</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Öksürük oluşturma prosedürleri </a:t>
                      </a:r>
                      <a:r>
                        <a:rPr lang="tr-TR" sz="1600" dirty="0" err="1">
                          <a:solidFill>
                            <a:schemeClr val="tx1"/>
                          </a:solidFill>
                          <a:effectLst/>
                        </a:rPr>
                        <a:t>örn</a:t>
                      </a:r>
                      <a:r>
                        <a:rPr lang="tr-TR" sz="1600" dirty="0">
                          <a:solidFill>
                            <a:schemeClr val="tx1"/>
                          </a:solidFill>
                          <a:effectLst/>
                        </a:rPr>
                        <a:t>. tedavi sırasında öksürme</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Pozisyonlama / yerçekimi destekli drenaj teknikleri, öksürüğü ve balgam atımını tetikleyebilecek manuel teknikler (</a:t>
                      </a:r>
                      <a:r>
                        <a:rPr lang="tr-TR" sz="1600" dirty="0" err="1">
                          <a:solidFill>
                            <a:schemeClr val="tx1"/>
                          </a:solidFill>
                          <a:effectLst/>
                        </a:rPr>
                        <a:t>örn</a:t>
                      </a:r>
                      <a:r>
                        <a:rPr lang="tr-TR" sz="1600" dirty="0">
                          <a:solidFill>
                            <a:schemeClr val="tx1"/>
                          </a:solidFill>
                          <a:effectLst/>
                        </a:rPr>
                        <a:t>. </a:t>
                      </a:r>
                      <a:r>
                        <a:rPr lang="tr-TR" sz="1600" dirty="0" err="1">
                          <a:solidFill>
                            <a:schemeClr val="tx1"/>
                          </a:solidFill>
                          <a:effectLst/>
                        </a:rPr>
                        <a:t>ekspiratuar</a:t>
                      </a:r>
                      <a:r>
                        <a:rPr lang="tr-TR" sz="1600" dirty="0">
                          <a:solidFill>
                            <a:schemeClr val="tx1"/>
                          </a:solidFill>
                          <a:effectLst/>
                        </a:rPr>
                        <a:t> titreşimler, perküsyon, manuel yardımlı öksürük).</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Pozitif basınçlı solunum cihazlarının (</a:t>
                      </a:r>
                      <a:r>
                        <a:rPr lang="tr-TR" sz="1600" dirty="0" err="1">
                          <a:solidFill>
                            <a:schemeClr val="tx1"/>
                          </a:solidFill>
                          <a:effectLst/>
                        </a:rPr>
                        <a:t>örn</a:t>
                      </a:r>
                      <a:r>
                        <a:rPr lang="tr-TR" sz="1600" dirty="0">
                          <a:solidFill>
                            <a:schemeClr val="tx1"/>
                          </a:solidFill>
                          <a:effectLst/>
                        </a:rPr>
                        <a:t>. IPPB), mekanik </a:t>
                      </a:r>
                      <a:r>
                        <a:rPr lang="tr-TR" sz="1600" dirty="0" err="1">
                          <a:solidFill>
                            <a:schemeClr val="tx1"/>
                          </a:solidFill>
                          <a:effectLst/>
                        </a:rPr>
                        <a:t>insüflasyon-eksüflasyon</a:t>
                      </a:r>
                      <a:r>
                        <a:rPr lang="tr-TR" sz="1600" dirty="0">
                          <a:solidFill>
                            <a:schemeClr val="tx1"/>
                          </a:solidFill>
                          <a:effectLst/>
                        </a:rPr>
                        <a:t> (MI-E) cihazlarının, </a:t>
                      </a:r>
                      <a:r>
                        <a:rPr lang="tr-TR" sz="1600" dirty="0" err="1">
                          <a:solidFill>
                            <a:schemeClr val="tx1"/>
                          </a:solidFill>
                          <a:effectLst/>
                        </a:rPr>
                        <a:t>intra</a:t>
                      </a:r>
                      <a:r>
                        <a:rPr lang="tr-TR" sz="1600" dirty="0">
                          <a:solidFill>
                            <a:schemeClr val="tx1"/>
                          </a:solidFill>
                          <a:effectLst/>
                        </a:rPr>
                        <a:t> / ekstra </a:t>
                      </a:r>
                      <a:r>
                        <a:rPr lang="tr-TR" sz="1600" dirty="0" err="1">
                          <a:solidFill>
                            <a:schemeClr val="tx1"/>
                          </a:solidFill>
                          <a:effectLst/>
                        </a:rPr>
                        <a:t>pulmoner</a:t>
                      </a:r>
                      <a:r>
                        <a:rPr lang="tr-TR" sz="1600" dirty="0">
                          <a:solidFill>
                            <a:schemeClr val="tx1"/>
                          </a:solidFill>
                          <a:effectLst/>
                        </a:rPr>
                        <a:t> yüksek frekanslı salınım cihazlarının (</a:t>
                      </a:r>
                      <a:r>
                        <a:rPr lang="tr-TR" sz="1600" dirty="0" err="1">
                          <a:solidFill>
                            <a:schemeClr val="tx1"/>
                          </a:solidFill>
                          <a:effectLst/>
                        </a:rPr>
                        <a:t>örn</a:t>
                      </a:r>
                      <a:r>
                        <a:rPr lang="tr-TR" sz="1600" dirty="0">
                          <a:solidFill>
                            <a:schemeClr val="tx1"/>
                          </a:solidFill>
                          <a:effectLst/>
                        </a:rPr>
                        <a:t>. </a:t>
                      </a:r>
                      <a:r>
                        <a:rPr lang="tr-TR" sz="1600" dirty="0" err="1">
                          <a:solidFill>
                            <a:schemeClr val="tx1"/>
                          </a:solidFill>
                          <a:effectLst/>
                        </a:rPr>
                        <a:t>Vest</a:t>
                      </a:r>
                      <a:r>
                        <a:rPr lang="tr-TR" sz="1600" dirty="0">
                          <a:solidFill>
                            <a:schemeClr val="tx1"/>
                          </a:solidFill>
                          <a:effectLst/>
                        </a:rPr>
                        <a:t>, </a:t>
                      </a:r>
                      <a:r>
                        <a:rPr lang="tr-TR" sz="1600" dirty="0" err="1">
                          <a:solidFill>
                            <a:schemeClr val="tx1"/>
                          </a:solidFill>
                          <a:effectLst/>
                        </a:rPr>
                        <a:t>MetaNeb</a:t>
                      </a:r>
                      <a:r>
                        <a:rPr lang="tr-TR" sz="1600" dirty="0">
                          <a:solidFill>
                            <a:schemeClr val="tx1"/>
                          </a:solidFill>
                          <a:effectLst/>
                        </a:rPr>
                        <a:t>, Perküsyon) kullanımı</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PEP ve salınımlı PEP cihazları</a:t>
                      </a:r>
                    </a:p>
                    <a:p>
                      <a:pPr marL="342900" lvl="0" indent="-342900" algn="just">
                        <a:lnSpc>
                          <a:spcPct val="106000"/>
                        </a:lnSpc>
                        <a:spcAft>
                          <a:spcPts val="0"/>
                        </a:spcAft>
                        <a:buFont typeface="Symbol" panose="05050102010706020507" pitchFamily="18" charset="2"/>
                        <a:buChar char=""/>
                      </a:pPr>
                      <a:r>
                        <a:rPr lang="tr-TR" sz="1600" dirty="0" err="1">
                          <a:solidFill>
                            <a:schemeClr val="tx1"/>
                          </a:solidFill>
                          <a:effectLst/>
                        </a:rPr>
                        <a:t>BubblePEP</a:t>
                      </a:r>
                      <a:endParaRPr lang="tr-TR" sz="1600" dirty="0">
                        <a:solidFill>
                          <a:schemeClr val="tx1"/>
                        </a:solidFill>
                        <a:effectLst/>
                      </a:endParaRPr>
                    </a:p>
                    <a:p>
                      <a:pPr marL="342900" lvl="0" indent="-342900" algn="just">
                        <a:lnSpc>
                          <a:spcPct val="106000"/>
                        </a:lnSpc>
                        <a:spcAft>
                          <a:spcPts val="0"/>
                        </a:spcAft>
                        <a:buFont typeface="Symbol" panose="05050102010706020507" pitchFamily="18" charset="2"/>
                        <a:buChar char=""/>
                      </a:pPr>
                      <a:r>
                        <a:rPr lang="tr-TR" sz="1600" dirty="0" err="1">
                          <a:solidFill>
                            <a:schemeClr val="tx1"/>
                          </a:solidFill>
                          <a:effectLst/>
                        </a:rPr>
                        <a:t>Nasopharyngeal</a:t>
                      </a:r>
                      <a:r>
                        <a:rPr lang="tr-TR" sz="1600" dirty="0">
                          <a:solidFill>
                            <a:schemeClr val="tx1"/>
                          </a:solidFill>
                          <a:effectLst/>
                        </a:rPr>
                        <a:t> veya </a:t>
                      </a:r>
                      <a:r>
                        <a:rPr lang="tr-TR" sz="1600" dirty="0" err="1">
                          <a:solidFill>
                            <a:schemeClr val="tx1"/>
                          </a:solidFill>
                          <a:effectLst/>
                        </a:rPr>
                        <a:t>oropharyngeal</a:t>
                      </a:r>
                      <a:r>
                        <a:rPr lang="tr-TR" sz="1600" dirty="0">
                          <a:solidFill>
                            <a:schemeClr val="tx1"/>
                          </a:solidFill>
                          <a:effectLst/>
                        </a:rPr>
                        <a:t> solunum yolu </a:t>
                      </a:r>
                      <a:r>
                        <a:rPr lang="tr-TR" sz="1600" dirty="0" err="1">
                          <a:solidFill>
                            <a:schemeClr val="tx1"/>
                          </a:solidFill>
                          <a:effectLst/>
                        </a:rPr>
                        <a:t>aspirasyonu</a:t>
                      </a:r>
                      <a:r>
                        <a:rPr lang="tr-TR" sz="1600" dirty="0">
                          <a:solidFill>
                            <a:schemeClr val="tx1"/>
                          </a:solidFill>
                          <a:effectLst/>
                        </a:rPr>
                        <a:t> vb.</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Manuel </a:t>
                      </a:r>
                      <a:r>
                        <a:rPr lang="tr-TR" sz="1600" dirty="0" err="1">
                          <a:solidFill>
                            <a:schemeClr val="tx1"/>
                          </a:solidFill>
                          <a:effectLst/>
                        </a:rPr>
                        <a:t>hiperinflasyon</a:t>
                      </a:r>
                      <a:r>
                        <a:rPr lang="tr-TR" sz="1600" dirty="0">
                          <a:solidFill>
                            <a:schemeClr val="tx1"/>
                          </a:solidFill>
                          <a:effectLst/>
                        </a:rPr>
                        <a:t> (MHI)</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Açık solunum yolu </a:t>
                      </a:r>
                      <a:r>
                        <a:rPr lang="tr-TR" sz="1600" dirty="0" err="1">
                          <a:solidFill>
                            <a:schemeClr val="tx1"/>
                          </a:solidFill>
                          <a:effectLst/>
                        </a:rPr>
                        <a:t>aspirasyonu</a:t>
                      </a:r>
                      <a:r>
                        <a:rPr lang="tr-TR" sz="1600" dirty="0">
                          <a:solidFill>
                            <a:schemeClr val="tx1"/>
                          </a:solidFill>
                          <a:effectLst/>
                        </a:rPr>
                        <a:t>.</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Açık devre / </a:t>
                      </a:r>
                      <a:r>
                        <a:rPr lang="tr-TR" sz="1600" dirty="0" err="1">
                          <a:solidFill>
                            <a:schemeClr val="tx1"/>
                          </a:solidFill>
                          <a:effectLst/>
                        </a:rPr>
                        <a:t>endotrakeal</a:t>
                      </a:r>
                      <a:r>
                        <a:rPr lang="tr-TR" sz="1600" dirty="0">
                          <a:solidFill>
                            <a:schemeClr val="tx1"/>
                          </a:solidFill>
                          <a:effectLst/>
                        </a:rPr>
                        <a:t> tüp yoluyla </a:t>
                      </a:r>
                      <a:r>
                        <a:rPr lang="tr-TR" sz="1600" dirty="0" err="1">
                          <a:solidFill>
                            <a:schemeClr val="tx1"/>
                          </a:solidFill>
                          <a:effectLst/>
                        </a:rPr>
                        <a:t>salin</a:t>
                      </a:r>
                      <a:r>
                        <a:rPr lang="tr-TR" sz="1600" dirty="0">
                          <a:solidFill>
                            <a:schemeClr val="tx1"/>
                          </a:solidFill>
                          <a:effectLst/>
                        </a:rPr>
                        <a:t> </a:t>
                      </a:r>
                      <a:r>
                        <a:rPr lang="tr-TR" sz="1600" dirty="0" err="1">
                          <a:solidFill>
                            <a:schemeClr val="tx1"/>
                          </a:solidFill>
                          <a:effectLst/>
                        </a:rPr>
                        <a:t>insilasyonu</a:t>
                      </a:r>
                      <a:r>
                        <a:rPr lang="tr-TR" sz="1600" dirty="0">
                          <a:solidFill>
                            <a:schemeClr val="tx1"/>
                          </a:solidFill>
                          <a:effectLst/>
                        </a:rPr>
                        <a:t> </a:t>
                      </a:r>
                    </a:p>
                    <a:p>
                      <a:pPr marL="342900" lvl="0" indent="-342900" algn="just">
                        <a:lnSpc>
                          <a:spcPct val="106000"/>
                        </a:lnSpc>
                        <a:spcAft>
                          <a:spcPts val="0"/>
                        </a:spcAft>
                        <a:buFont typeface="Symbol" panose="05050102010706020507" pitchFamily="18" charset="2"/>
                        <a:buChar char=""/>
                      </a:pPr>
                      <a:r>
                        <a:rPr lang="tr-TR" sz="1600" dirty="0" err="1">
                          <a:solidFill>
                            <a:schemeClr val="tx1"/>
                          </a:solidFill>
                          <a:effectLst/>
                        </a:rPr>
                        <a:t>İnspiratuar</a:t>
                      </a:r>
                      <a:r>
                        <a:rPr lang="tr-TR" sz="1600" dirty="0">
                          <a:solidFill>
                            <a:schemeClr val="tx1"/>
                          </a:solidFill>
                          <a:effectLst/>
                        </a:rPr>
                        <a:t> kas eğitimi, özellikle oksijen verilen ve solunum devresinden bağlantısı kesilmesi gereken hastalarda kullanılırsa</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Balgam indüksiyonları</a:t>
                      </a:r>
                    </a:p>
                    <a:p>
                      <a:pPr marL="342900" lvl="0" indent="-342900" algn="just">
                        <a:lnSpc>
                          <a:spcPct val="106000"/>
                        </a:lnSpc>
                        <a:spcAft>
                          <a:spcPts val="0"/>
                        </a:spcAft>
                        <a:buFont typeface="Symbol" panose="05050102010706020507" pitchFamily="18" charset="2"/>
                        <a:buChar char=""/>
                      </a:pPr>
                      <a:r>
                        <a:rPr lang="tr-TR" sz="1600" dirty="0">
                          <a:solidFill>
                            <a:schemeClr val="tx1"/>
                          </a:solidFill>
                          <a:effectLst/>
                        </a:rPr>
                        <a:t>Balgam atılmasına ve öksürüğe neden olabilecek herhangi bir </a:t>
                      </a:r>
                      <a:r>
                        <a:rPr lang="tr-TR" sz="1600" dirty="0" err="1">
                          <a:solidFill>
                            <a:schemeClr val="tx1"/>
                          </a:solidFill>
                          <a:effectLst/>
                        </a:rPr>
                        <a:t>mobilizasyon</a:t>
                      </a:r>
                      <a:r>
                        <a:rPr lang="tr-TR" sz="1600" dirty="0">
                          <a:solidFill>
                            <a:schemeClr val="tx1"/>
                          </a:solidFill>
                          <a:effectLst/>
                        </a:rPr>
                        <a:t> veya tedavi</a:t>
                      </a:r>
                    </a:p>
                    <a:p>
                      <a:pPr>
                        <a:lnSpc>
                          <a:spcPct val="107000"/>
                        </a:lnSpc>
                        <a:spcAft>
                          <a:spcPts val="0"/>
                        </a:spcAft>
                      </a:pPr>
                      <a:r>
                        <a:rPr lang="tr-TR" sz="1600" dirty="0">
                          <a:solidFill>
                            <a:schemeClr val="tx1"/>
                          </a:solidFill>
                          <a:effectLst/>
                        </a:rPr>
                        <a:t> </a:t>
                      </a:r>
                    </a:p>
                    <a:p>
                      <a:pPr>
                        <a:lnSpc>
                          <a:spcPct val="107000"/>
                        </a:lnSpc>
                        <a:spcAft>
                          <a:spcPts val="0"/>
                        </a:spcAft>
                      </a:pPr>
                      <a:r>
                        <a:rPr lang="tr-TR" sz="1600" dirty="0">
                          <a:solidFill>
                            <a:srgbClr val="C00000"/>
                          </a:solidFill>
                          <a:effectLst/>
                        </a:rPr>
                        <a:t>Bu nedenle, bu tedaviler sırasında COVID-19'un havadan bulaşma riski vardır. </a:t>
                      </a:r>
                      <a:endParaRPr lang="tr-TR" sz="1600" dirty="0" smtClean="0">
                        <a:solidFill>
                          <a:srgbClr val="C00000"/>
                        </a:solidFill>
                        <a:effectLst/>
                      </a:endParaRPr>
                    </a:p>
                    <a:p>
                      <a:pPr>
                        <a:lnSpc>
                          <a:spcPct val="107000"/>
                        </a:lnSpc>
                        <a:spcAft>
                          <a:spcPts val="0"/>
                        </a:spcAft>
                      </a:pPr>
                      <a:r>
                        <a:rPr lang="tr-TR" sz="1600" dirty="0" smtClean="0">
                          <a:solidFill>
                            <a:srgbClr val="C00000"/>
                          </a:solidFill>
                          <a:effectLst/>
                        </a:rPr>
                        <a:t>Fizyoterapistler</a:t>
                      </a:r>
                      <a:r>
                        <a:rPr lang="tr-TR" sz="1600" dirty="0">
                          <a:solidFill>
                            <a:srgbClr val="C00000"/>
                          </a:solidFill>
                          <a:effectLst/>
                        </a:rPr>
                        <a:t>, bu müdahalelerin riskini ve faydalarını ölçüp tartmalı ve hava kökenli önlemleri kullanmalıdır.</a:t>
                      </a:r>
                    </a:p>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770" marR="55770" marT="0" marB="0"/>
                </a:tc>
                <a:extLst>
                  <a:ext uri="{0D108BD9-81ED-4DB2-BD59-A6C34878D82A}">
                    <a16:rowId xmlns:a16="http://schemas.microsoft.com/office/drawing/2014/main" val="2433900905"/>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58596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C00000"/>
                </a:solidFill>
                <a:latin typeface="Bookman Old Style" panose="02050604050505020204" pitchFamily="18" charset="0"/>
              </a:rPr>
              <a:t>TANIM VE HEDEFLER</a:t>
            </a:r>
            <a:endParaRPr lang="tr-TR"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lstStyle/>
          <a:p>
            <a:r>
              <a:rPr lang="tr-TR" sz="2400" dirty="0" smtClean="0">
                <a:latin typeface="Bookman Old Style" panose="02050604050505020204" pitchFamily="18" charset="0"/>
              </a:rPr>
              <a:t>Bu rehber; </a:t>
            </a:r>
            <a:r>
              <a:rPr lang="tr-TR" sz="2400" b="1" dirty="0" smtClean="0">
                <a:latin typeface="Bookman Old Style" panose="02050604050505020204" pitchFamily="18" charset="0"/>
              </a:rPr>
              <a:t>akut </a:t>
            </a:r>
            <a:r>
              <a:rPr lang="tr-TR" sz="2400" b="1" dirty="0">
                <a:latin typeface="Bookman Old Style" panose="02050604050505020204" pitchFamily="18" charset="0"/>
              </a:rPr>
              <a:t>hastane ortamında COVID-19 için fizyoterapi yönetimi önerilerini özetlemektedir</a:t>
            </a:r>
            <a:r>
              <a:rPr lang="tr-TR" sz="2400" dirty="0">
                <a:latin typeface="Bookman Old Style" panose="02050604050505020204" pitchFamily="18" charset="0"/>
              </a:rPr>
              <a:t>. </a:t>
            </a:r>
            <a:endParaRPr lang="tr-TR" sz="2400" dirty="0" smtClean="0">
              <a:latin typeface="Bookman Old Style" panose="02050604050505020204" pitchFamily="18" charset="0"/>
            </a:endParaRPr>
          </a:p>
          <a:p>
            <a:r>
              <a:rPr lang="tr-TR" sz="2400" dirty="0" smtClean="0">
                <a:latin typeface="Bookman Old Style" panose="02050604050505020204" pitchFamily="18" charset="0"/>
              </a:rPr>
              <a:t>Fizyoterapi </a:t>
            </a:r>
            <a:r>
              <a:rPr lang="tr-TR" sz="2400" b="1" dirty="0">
                <a:latin typeface="Bookman Old Style" panose="02050604050505020204" pitchFamily="18" charset="0"/>
              </a:rPr>
              <a:t>işgücü planlaması ve hazırlanması için öneriler, fizyoterapi gereksinimini belirlemek için bir tarama aracı, fizyoterapi tedavileri ve kişisel koruyucu ekipman seçimi </a:t>
            </a:r>
            <a:r>
              <a:rPr lang="tr-TR" sz="2400" dirty="0">
                <a:latin typeface="Bookman Old Style" panose="02050604050505020204" pitchFamily="18" charset="0"/>
              </a:rPr>
              <a:t>için </a:t>
            </a:r>
            <a:r>
              <a:rPr lang="tr-TR" sz="2400" dirty="0" smtClean="0">
                <a:latin typeface="Bookman Old Style" panose="02050604050505020204" pitchFamily="18" charset="0"/>
              </a:rPr>
              <a:t>önerilerini içermektedir.</a:t>
            </a:r>
            <a:endParaRPr lang="tr-TR" sz="2400" dirty="0">
              <a:latin typeface="Bookman Old Style" panose="02050604050505020204" pitchFamily="18" charset="0"/>
            </a:endParaRPr>
          </a:p>
          <a:p>
            <a:pPr marL="0" indent="0" algn="ctr">
              <a:buNone/>
            </a:pPr>
            <a:r>
              <a:rPr lang="tr-TR" b="1" dirty="0">
                <a:solidFill>
                  <a:srgbClr val="C00000"/>
                </a:solidFill>
                <a:latin typeface="Bookman Old Style" panose="02050604050505020204" pitchFamily="18" charset="0"/>
              </a:rPr>
              <a:t>HEDEF </a:t>
            </a:r>
            <a:r>
              <a:rPr lang="tr-TR" b="1" dirty="0" smtClean="0">
                <a:solidFill>
                  <a:srgbClr val="C00000"/>
                </a:solidFill>
                <a:latin typeface="Bookman Old Style" panose="02050604050505020204" pitchFamily="18" charset="0"/>
              </a:rPr>
              <a:t>KİTLE</a:t>
            </a:r>
            <a:endParaRPr lang="tr-TR" dirty="0" smtClean="0">
              <a:latin typeface="Bookman Old Style" panose="02050604050505020204" pitchFamily="18" charset="0"/>
            </a:endParaRPr>
          </a:p>
          <a:p>
            <a:r>
              <a:rPr lang="tr-TR" sz="2400" b="1" u="sng" dirty="0" smtClean="0">
                <a:latin typeface="Bookman Old Style" panose="02050604050505020204" pitchFamily="18" charset="0"/>
              </a:rPr>
              <a:t>Akut </a:t>
            </a:r>
            <a:r>
              <a:rPr lang="tr-TR" sz="2400" b="1" u="sng" dirty="0">
                <a:latin typeface="Bookman Old Style" panose="02050604050505020204" pitchFamily="18" charset="0"/>
              </a:rPr>
              <a:t>bakım ortamında şüpheli ve / veya doğrulanmış COVID-19 olan yetişkin hastalarına bakan fizyoterapistler ve diğer ilgili </a:t>
            </a:r>
            <a:r>
              <a:rPr lang="tr-TR" sz="2400" b="1" u="sng" dirty="0" smtClean="0">
                <a:latin typeface="Bookman Old Style" panose="02050604050505020204" pitchFamily="18" charset="0"/>
              </a:rPr>
              <a:t>paydaşlardır. </a:t>
            </a:r>
            <a:endParaRPr lang="tr-TR" sz="2400" b="1" u="sng" dirty="0">
              <a:latin typeface="Bookman Old Style" panose="02050604050505020204" pitchFamily="18" charset="0"/>
            </a:endParaRPr>
          </a:p>
          <a:p>
            <a:endParaRPr lang="tr-TR" dirty="0">
              <a:latin typeface="Bookman Old Style" panose="02050604050505020204" pitchFamily="18" charset="0"/>
            </a:endParaRP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746147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19701314"/>
              </p:ext>
            </p:extLst>
          </p:nvPr>
        </p:nvGraphicFramePr>
        <p:xfrm>
          <a:off x="644434" y="775064"/>
          <a:ext cx="10937966" cy="5732616"/>
        </p:xfrm>
        <a:graphic>
          <a:graphicData uri="http://schemas.openxmlformats.org/drawingml/2006/table">
            <a:tbl>
              <a:tblPr firstRow="1" firstCol="1" bandRow="1">
                <a:tableStyleId>{5C22544A-7EE6-4342-B048-85BDC9FD1C3A}</a:tableStyleId>
              </a:tblPr>
              <a:tblGrid>
                <a:gridCol w="1021811">
                  <a:extLst>
                    <a:ext uri="{9D8B030D-6E8A-4147-A177-3AD203B41FA5}">
                      <a16:colId xmlns:a16="http://schemas.microsoft.com/office/drawing/2014/main" val="927241642"/>
                    </a:ext>
                  </a:extLst>
                </a:gridCol>
                <a:gridCol w="9916155">
                  <a:extLst>
                    <a:ext uri="{9D8B030D-6E8A-4147-A177-3AD203B41FA5}">
                      <a16:colId xmlns:a16="http://schemas.microsoft.com/office/drawing/2014/main" val="3693904662"/>
                    </a:ext>
                  </a:extLst>
                </a:gridCol>
              </a:tblGrid>
              <a:tr h="1528280">
                <a:tc>
                  <a:txBody>
                    <a:bodyPr/>
                    <a:lstStyle/>
                    <a:p>
                      <a:pPr>
                        <a:lnSpc>
                          <a:spcPct val="107000"/>
                        </a:lnSpc>
                        <a:spcAft>
                          <a:spcPts val="0"/>
                        </a:spcAft>
                      </a:pPr>
                      <a:r>
                        <a:rPr lang="tr-TR" sz="1600">
                          <a:solidFill>
                            <a:schemeClr val="tx1"/>
                          </a:solidFill>
                          <a:effectLst/>
                        </a:rPr>
                        <a:t>5.4</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tc>
                  <a:txBody>
                    <a:bodyPr/>
                    <a:lstStyle/>
                    <a:p>
                      <a:pPr>
                        <a:lnSpc>
                          <a:spcPct val="107000"/>
                        </a:lnSpc>
                        <a:spcAft>
                          <a:spcPts val="0"/>
                        </a:spcAft>
                      </a:pPr>
                      <a:r>
                        <a:rPr lang="tr-TR" sz="1600" dirty="0" err="1">
                          <a:solidFill>
                            <a:schemeClr val="tx1"/>
                          </a:solidFill>
                          <a:effectLst/>
                        </a:rPr>
                        <a:t>AGP'lerin</a:t>
                      </a:r>
                      <a:r>
                        <a:rPr lang="tr-TR" sz="1600" dirty="0">
                          <a:solidFill>
                            <a:schemeClr val="tx1"/>
                          </a:solidFill>
                          <a:effectLst/>
                        </a:rPr>
                        <a:t> belirtildiği ve gerekli gördüğü yerlerde, eğer varsa, negatif basınçlı bir odada veya kapısı kapalı tek bir odada yapılmalıdır. </a:t>
                      </a:r>
                      <a:r>
                        <a:rPr lang="tr-TR" sz="1600" b="0" dirty="0" smtClean="0">
                          <a:solidFill>
                            <a:srgbClr val="C00000"/>
                          </a:solidFill>
                          <a:effectLst/>
                        </a:rPr>
                        <a:t>(</a:t>
                      </a:r>
                      <a:r>
                        <a:rPr lang="tr-TR" sz="1600" b="0" dirty="0" smtClean="0">
                          <a:solidFill>
                            <a:srgbClr val="C00000"/>
                          </a:solidFill>
                        </a:rPr>
                        <a:t>AGP: </a:t>
                      </a:r>
                      <a:r>
                        <a:rPr lang="tr-TR" sz="1600" b="0" dirty="0" err="1" smtClean="0">
                          <a:solidFill>
                            <a:srgbClr val="C00000"/>
                          </a:solidFill>
                        </a:rPr>
                        <a:t>Aerosol</a:t>
                      </a:r>
                      <a:r>
                        <a:rPr lang="tr-TR" sz="1600" b="0" dirty="0" smtClean="0">
                          <a:solidFill>
                            <a:srgbClr val="C00000"/>
                          </a:solidFill>
                        </a:rPr>
                        <a:t> </a:t>
                      </a:r>
                      <a:r>
                        <a:rPr lang="tr-TR" sz="1600" b="0" dirty="0" err="1" smtClean="0">
                          <a:solidFill>
                            <a:srgbClr val="C00000"/>
                          </a:solidFill>
                        </a:rPr>
                        <a:t>Generating</a:t>
                      </a:r>
                      <a:r>
                        <a:rPr lang="tr-TR" sz="1600" b="0" dirty="0" smtClean="0">
                          <a:solidFill>
                            <a:srgbClr val="C00000"/>
                          </a:solidFill>
                        </a:rPr>
                        <a:t> </a:t>
                      </a:r>
                      <a:r>
                        <a:rPr lang="tr-TR" sz="1600" b="0" dirty="0" err="1" smtClean="0">
                          <a:solidFill>
                            <a:srgbClr val="C00000"/>
                          </a:solidFill>
                        </a:rPr>
                        <a:t>Procedure</a:t>
                      </a:r>
                      <a:r>
                        <a:rPr lang="tr-TR" sz="1600" b="0" dirty="0" smtClean="0">
                          <a:solidFill>
                            <a:srgbClr val="C00000"/>
                          </a:solidFill>
                        </a:rPr>
                        <a:t> – </a:t>
                      </a:r>
                      <a:r>
                        <a:rPr lang="tr-TR" sz="1600" b="0" dirty="0" err="1" smtClean="0">
                          <a:solidFill>
                            <a:srgbClr val="C00000"/>
                          </a:solidFill>
                        </a:rPr>
                        <a:t>aerosol</a:t>
                      </a:r>
                      <a:r>
                        <a:rPr lang="tr-TR" sz="1600" b="0" dirty="0" smtClean="0">
                          <a:solidFill>
                            <a:srgbClr val="C00000"/>
                          </a:solidFill>
                        </a:rPr>
                        <a:t> uygulama prosedürü)</a:t>
                      </a:r>
                      <a:endParaRPr lang="tr-TR" sz="1600" b="0" dirty="0" smtClean="0">
                        <a:solidFill>
                          <a:schemeClr val="tx1"/>
                        </a:solidFill>
                        <a:effectLst/>
                      </a:endParaRPr>
                    </a:p>
                    <a:p>
                      <a:pPr>
                        <a:lnSpc>
                          <a:spcPct val="107000"/>
                        </a:lnSpc>
                        <a:spcAft>
                          <a:spcPts val="0"/>
                        </a:spcAft>
                      </a:pPr>
                      <a:r>
                        <a:rPr lang="tr-TR" sz="1600" dirty="0" smtClean="0">
                          <a:solidFill>
                            <a:schemeClr val="tx1"/>
                          </a:solidFill>
                          <a:effectLst/>
                        </a:rPr>
                        <a:t>Sadece </a:t>
                      </a:r>
                      <a:r>
                        <a:rPr lang="tr-TR" sz="1600" dirty="0">
                          <a:solidFill>
                            <a:schemeClr val="tx1"/>
                          </a:solidFill>
                          <a:effectLst/>
                        </a:rPr>
                        <a:t>asgari sayıda gerekli personel bulunmalı ve hepsi de tarif edildiği gibi KKD giymelidir. Prosedür sırasında odaya giriş ve çıkış en aza indirilmelidir. </a:t>
                      </a:r>
                    </a:p>
                    <a:p>
                      <a:pPr>
                        <a:lnSpc>
                          <a:spcPct val="107000"/>
                        </a:lnSpc>
                        <a:spcAft>
                          <a:spcPts val="0"/>
                        </a:spcAft>
                      </a:pPr>
                      <a:r>
                        <a:rPr lang="tr-TR" sz="1600" dirty="0">
                          <a:solidFill>
                            <a:schemeClr val="tx1"/>
                          </a:solidFill>
                          <a:effectLst/>
                        </a:rPr>
                        <a:t>COVID-19 ile başvuran hastaların sayısı artış gösterdiğinde bu sürdürülemeyebilir.</a:t>
                      </a:r>
                    </a:p>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extLst>
                  <a:ext uri="{0D108BD9-81ED-4DB2-BD59-A6C34878D82A}">
                    <a16:rowId xmlns:a16="http://schemas.microsoft.com/office/drawing/2014/main" val="2971018905"/>
                  </a:ext>
                </a:extLst>
              </a:tr>
              <a:tr h="799110">
                <a:tc>
                  <a:txBody>
                    <a:bodyPr/>
                    <a:lstStyle/>
                    <a:p>
                      <a:pPr>
                        <a:lnSpc>
                          <a:spcPct val="107000"/>
                        </a:lnSpc>
                        <a:spcAft>
                          <a:spcPts val="0"/>
                        </a:spcAft>
                      </a:pPr>
                      <a:r>
                        <a:rPr lang="tr-TR" sz="1600">
                          <a:solidFill>
                            <a:schemeClr val="tx1"/>
                          </a:solidFill>
                          <a:effectLst/>
                        </a:rPr>
                        <a:t>5.5</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tc>
                  <a:txBody>
                    <a:bodyPr/>
                    <a:lstStyle/>
                    <a:p>
                      <a:pPr>
                        <a:lnSpc>
                          <a:spcPct val="107000"/>
                        </a:lnSpc>
                        <a:spcAft>
                          <a:spcPts val="0"/>
                        </a:spcAft>
                      </a:pPr>
                      <a:r>
                        <a:rPr lang="tr-TR" sz="1600" b="1" dirty="0" err="1">
                          <a:solidFill>
                            <a:srgbClr val="C00000"/>
                          </a:solidFill>
                          <a:effectLst/>
                        </a:rPr>
                        <a:t>BubblePEP</a:t>
                      </a:r>
                      <a:r>
                        <a:rPr lang="tr-TR" sz="1600" b="1" dirty="0">
                          <a:solidFill>
                            <a:srgbClr val="C00000"/>
                          </a:solidFill>
                          <a:effectLst/>
                        </a:rPr>
                        <a:t>, WHO'nun </a:t>
                      </a:r>
                      <a:r>
                        <a:rPr lang="tr-TR" sz="1600" b="1" dirty="0" err="1">
                          <a:solidFill>
                            <a:srgbClr val="C00000"/>
                          </a:solidFill>
                          <a:effectLst/>
                        </a:rPr>
                        <a:t>buble</a:t>
                      </a:r>
                      <a:r>
                        <a:rPr lang="tr-TR" sz="1600" b="1" dirty="0">
                          <a:solidFill>
                            <a:srgbClr val="C00000"/>
                          </a:solidFill>
                          <a:effectLst/>
                        </a:rPr>
                        <a:t> </a:t>
                      </a:r>
                      <a:r>
                        <a:rPr lang="tr-TR" sz="1600" b="1" dirty="0" err="1">
                          <a:solidFill>
                            <a:srgbClr val="C00000"/>
                          </a:solidFill>
                          <a:effectLst/>
                        </a:rPr>
                        <a:t>CPAP'a</a:t>
                      </a:r>
                      <a:r>
                        <a:rPr lang="tr-TR" sz="1600" b="1" dirty="0">
                          <a:solidFill>
                            <a:srgbClr val="C00000"/>
                          </a:solidFill>
                          <a:effectLst/>
                        </a:rPr>
                        <a:t> yerleştirdiği uyarıya benzer şekilde, </a:t>
                      </a:r>
                      <a:r>
                        <a:rPr lang="tr-TR" sz="1600" b="1" dirty="0" err="1">
                          <a:solidFill>
                            <a:srgbClr val="C00000"/>
                          </a:solidFill>
                          <a:effectLst/>
                        </a:rPr>
                        <a:t>aerosolizasyon</a:t>
                      </a:r>
                      <a:r>
                        <a:rPr lang="tr-TR" sz="1600" b="1" dirty="0">
                          <a:solidFill>
                            <a:srgbClr val="C00000"/>
                          </a:solidFill>
                          <a:effectLst/>
                        </a:rPr>
                        <a:t> potansiyelindeki belirsizlik nedeniyle COVID-19 hastaları için önerilmez.</a:t>
                      </a:r>
                      <a:endParaRPr lang="tr-TR" sz="1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extLst>
                  <a:ext uri="{0D108BD9-81ED-4DB2-BD59-A6C34878D82A}">
                    <a16:rowId xmlns:a16="http://schemas.microsoft.com/office/drawing/2014/main" val="2148193557"/>
                  </a:ext>
                </a:extLst>
              </a:tr>
              <a:tr h="443056">
                <a:tc>
                  <a:txBody>
                    <a:bodyPr/>
                    <a:lstStyle/>
                    <a:p>
                      <a:pPr>
                        <a:lnSpc>
                          <a:spcPct val="107000"/>
                        </a:lnSpc>
                        <a:spcAft>
                          <a:spcPts val="0"/>
                        </a:spcAft>
                      </a:pPr>
                      <a:r>
                        <a:rPr lang="tr-TR" sz="1600">
                          <a:solidFill>
                            <a:schemeClr val="tx1"/>
                          </a:solidFill>
                          <a:effectLst/>
                        </a:rPr>
                        <a:t>5.6</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tc>
                  <a:txBody>
                    <a:bodyPr/>
                    <a:lstStyle/>
                    <a:p>
                      <a:pPr>
                        <a:lnSpc>
                          <a:spcPct val="107000"/>
                        </a:lnSpc>
                        <a:spcAft>
                          <a:spcPts val="0"/>
                        </a:spcAft>
                      </a:pPr>
                      <a:r>
                        <a:rPr lang="tr-TR" sz="1600" dirty="0">
                          <a:solidFill>
                            <a:schemeClr val="tx1"/>
                          </a:solidFill>
                          <a:effectLst/>
                        </a:rPr>
                        <a:t>COVID-19'lu hastalarda </a:t>
                      </a:r>
                      <a:r>
                        <a:rPr lang="tr-TR" sz="1600" b="1" dirty="0" err="1">
                          <a:solidFill>
                            <a:srgbClr val="C00000"/>
                          </a:solidFill>
                          <a:effectLst/>
                        </a:rPr>
                        <a:t>insentif</a:t>
                      </a:r>
                      <a:r>
                        <a:rPr lang="tr-TR" sz="1600" b="1" dirty="0">
                          <a:solidFill>
                            <a:srgbClr val="C00000"/>
                          </a:solidFill>
                          <a:effectLst/>
                        </a:rPr>
                        <a:t> </a:t>
                      </a:r>
                      <a:r>
                        <a:rPr lang="tr-TR" sz="1600" b="1" dirty="0" err="1">
                          <a:solidFill>
                            <a:srgbClr val="C00000"/>
                          </a:solidFill>
                          <a:effectLst/>
                        </a:rPr>
                        <a:t>spirometre</a:t>
                      </a:r>
                      <a:r>
                        <a:rPr lang="tr-TR" sz="1600" b="1" dirty="0">
                          <a:solidFill>
                            <a:srgbClr val="C00000"/>
                          </a:solidFill>
                          <a:effectLst/>
                        </a:rPr>
                        <a:t> için kanıt yoktur.</a:t>
                      </a:r>
                    </a:p>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extLst>
                  <a:ext uri="{0D108BD9-81ED-4DB2-BD59-A6C34878D82A}">
                    <a16:rowId xmlns:a16="http://schemas.microsoft.com/office/drawing/2014/main" val="1992599013"/>
                  </a:ext>
                </a:extLst>
              </a:tr>
              <a:tr h="2609476">
                <a:tc>
                  <a:txBody>
                    <a:bodyPr/>
                    <a:lstStyle/>
                    <a:p>
                      <a:pPr>
                        <a:lnSpc>
                          <a:spcPct val="107000"/>
                        </a:lnSpc>
                        <a:spcAft>
                          <a:spcPts val="0"/>
                        </a:spcAft>
                      </a:pPr>
                      <a:r>
                        <a:rPr lang="tr-TR" sz="1600">
                          <a:solidFill>
                            <a:schemeClr val="tx1"/>
                          </a:solidFill>
                          <a:effectLst/>
                        </a:rPr>
                        <a:t>5.7</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tc>
                  <a:txBody>
                    <a:bodyPr/>
                    <a:lstStyle/>
                    <a:p>
                      <a:pPr>
                        <a:lnSpc>
                          <a:spcPct val="107000"/>
                        </a:lnSpc>
                        <a:spcAft>
                          <a:spcPts val="0"/>
                        </a:spcAft>
                      </a:pPr>
                      <a:r>
                        <a:rPr lang="tr-TR" sz="1600" b="1" dirty="0">
                          <a:solidFill>
                            <a:srgbClr val="C00000"/>
                          </a:solidFill>
                          <a:effectLst/>
                        </a:rPr>
                        <a:t>MI-E, NIV, IPPB cihazları veya HFO cihazlarını kullanmaktan kaçının. </a:t>
                      </a:r>
                      <a:r>
                        <a:rPr lang="tr-TR" sz="1600" dirty="0">
                          <a:solidFill>
                            <a:schemeClr val="tx1"/>
                          </a:solidFill>
                          <a:effectLst/>
                        </a:rPr>
                        <a:t>Bununla birlikte</a:t>
                      </a:r>
                      <a:r>
                        <a:rPr lang="tr-TR" sz="1600" b="1" dirty="0">
                          <a:solidFill>
                            <a:srgbClr val="C00000"/>
                          </a:solidFill>
                          <a:effectLst/>
                        </a:rPr>
                        <a:t>, eğer klinik olarak </a:t>
                      </a:r>
                      <a:r>
                        <a:rPr lang="tr-TR" sz="1600" b="1" dirty="0" err="1">
                          <a:solidFill>
                            <a:srgbClr val="C00000"/>
                          </a:solidFill>
                          <a:effectLst/>
                        </a:rPr>
                        <a:t>endike</a:t>
                      </a:r>
                      <a:r>
                        <a:rPr lang="tr-TR" sz="1600" b="1" dirty="0">
                          <a:solidFill>
                            <a:srgbClr val="C00000"/>
                          </a:solidFill>
                          <a:effectLst/>
                        </a:rPr>
                        <a:t> ve alternatif seçenekler etkili olmadıysa, kullanımdan önce kıdemli tıbbi personele ve yerel tesislerdeki Enfeksiyon Önleme ve İzleme Hizmetlerine danışın.</a:t>
                      </a:r>
                    </a:p>
                    <a:p>
                      <a:pPr>
                        <a:lnSpc>
                          <a:spcPct val="107000"/>
                        </a:lnSpc>
                        <a:spcAft>
                          <a:spcPts val="0"/>
                        </a:spcAft>
                      </a:pPr>
                      <a:r>
                        <a:rPr lang="tr-TR" sz="1600" dirty="0">
                          <a:solidFill>
                            <a:schemeClr val="tx1"/>
                          </a:solidFill>
                          <a:effectLst/>
                        </a:rPr>
                        <a:t/>
                      </a:r>
                      <a:br>
                        <a:rPr lang="tr-TR" sz="1600" dirty="0">
                          <a:solidFill>
                            <a:schemeClr val="tx1"/>
                          </a:solidFill>
                          <a:effectLst/>
                        </a:rPr>
                      </a:br>
                      <a:r>
                        <a:rPr lang="tr-TR" sz="1600" dirty="0">
                          <a:solidFill>
                            <a:schemeClr val="tx1"/>
                          </a:solidFill>
                          <a:effectLst/>
                        </a:rPr>
                        <a:t>Eğer kullanılırsa</a:t>
                      </a:r>
                      <a:r>
                        <a:rPr lang="tr-TR" sz="1600" b="1" dirty="0">
                          <a:solidFill>
                            <a:srgbClr val="C00000"/>
                          </a:solidFill>
                          <a:effectLst/>
                        </a:rPr>
                        <a:t>, makinelerin kullanımdan sonra dezenfekte edildiğinden emin olun ve örneğin, makine üzerindeki </a:t>
                      </a:r>
                      <a:r>
                        <a:rPr lang="tr-TR" sz="1600" b="1" dirty="0" err="1">
                          <a:solidFill>
                            <a:srgbClr val="C00000"/>
                          </a:solidFill>
                          <a:effectLst/>
                        </a:rPr>
                        <a:t>viral</a:t>
                      </a:r>
                      <a:r>
                        <a:rPr lang="tr-TR" sz="1600" b="1" dirty="0">
                          <a:solidFill>
                            <a:srgbClr val="C00000"/>
                          </a:solidFill>
                          <a:effectLst/>
                        </a:rPr>
                        <a:t> filtreleri ve devre sonlarında hastayı koruyun.</a:t>
                      </a:r>
                    </a:p>
                    <a:p>
                      <a:pPr marL="342900" lvl="0" indent="-342900" algn="just">
                        <a:lnSpc>
                          <a:spcPct val="106000"/>
                        </a:lnSpc>
                        <a:spcAft>
                          <a:spcPts val="0"/>
                        </a:spcAft>
                        <a:buFont typeface="Symbol" panose="05050102010706020507" pitchFamily="18" charset="2"/>
                        <a:buChar char=""/>
                      </a:pPr>
                      <a:r>
                        <a:rPr lang="tr-TR" sz="1600" b="1" dirty="0">
                          <a:solidFill>
                            <a:srgbClr val="C00000"/>
                          </a:solidFill>
                          <a:effectLst/>
                        </a:rPr>
                        <a:t>Bu cihazlar için tek kullanımlık devreler kullanın.</a:t>
                      </a:r>
                    </a:p>
                    <a:p>
                      <a:pPr marL="342900" lvl="0" indent="-342900" algn="just">
                        <a:lnSpc>
                          <a:spcPct val="106000"/>
                        </a:lnSpc>
                        <a:spcAft>
                          <a:spcPts val="0"/>
                        </a:spcAft>
                        <a:buFont typeface="Symbol" panose="05050102010706020507" pitchFamily="18" charset="2"/>
                        <a:buChar char=""/>
                      </a:pPr>
                      <a:r>
                        <a:rPr lang="tr-TR" sz="1600" b="1" dirty="0">
                          <a:solidFill>
                            <a:srgbClr val="C00000"/>
                          </a:solidFill>
                          <a:effectLst/>
                        </a:rPr>
                        <a:t>Takip ve enfeksiyon izleme (eğer gerekirse) amacıyla kullanılan cihazlar için hasta bilgilerini içeren bir sistem günlüğü bulundurun.</a:t>
                      </a:r>
                    </a:p>
                    <a:p>
                      <a:pPr marL="342900" lvl="0" indent="-342900" algn="just">
                        <a:lnSpc>
                          <a:spcPct val="106000"/>
                        </a:lnSpc>
                        <a:spcAft>
                          <a:spcPts val="0"/>
                        </a:spcAft>
                        <a:buFont typeface="Symbol" panose="05050102010706020507" pitchFamily="18" charset="2"/>
                        <a:buChar char=""/>
                      </a:pPr>
                      <a:r>
                        <a:rPr lang="tr-TR" sz="1600" b="1" dirty="0">
                          <a:solidFill>
                            <a:srgbClr val="C00000"/>
                          </a:solidFill>
                          <a:effectLst/>
                        </a:rPr>
                        <a:t>Havadan bulaşmaya yönelik tedbirler alın.</a:t>
                      </a:r>
                    </a:p>
                    <a:p>
                      <a:pPr marL="457200">
                        <a:lnSpc>
                          <a:spcPct val="106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589" marR="67589" marT="0" marB="0"/>
                </a:tc>
                <a:extLst>
                  <a:ext uri="{0D108BD9-81ED-4DB2-BD59-A6C34878D82A}">
                    <a16:rowId xmlns:a16="http://schemas.microsoft.com/office/drawing/2014/main" val="2201392541"/>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42164192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5" name="Tablo 4"/>
          <p:cNvGraphicFramePr>
            <a:graphicFrameLocks noGrp="1"/>
          </p:cNvGraphicFramePr>
          <p:nvPr>
            <p:extLst>
              <p:ext uri="{D42A27DB-BD31-4B8C-83A1-F6EECF244321}">
                <p14:modId xmlns:p14="http://schemas.microsoft.com/office/powerpoint/2010/main" val="174954892"/>
              </p:ext>
            </p:extLst>
          </p:nvPr>
        </p:nvGraphicFramePr>
        <p:xfrm>
          <a:off x="278674" y="87077"/>
          <a:ext cx="11495315" cy="6735776"/>
        </p:xfrm>
        <a:graphic>
          <a:graphicData uri="http://schemas.openxmlformats.org/drawingml/2006/table">
            <a:tbl>
              <a:tblPr firstRow="1" bandRow="1">
                <a:tableStyleId>{5C22544A-7EE6-4342-B048-85BDC9FD1C3A}</a:tableStyleId>
              </a:tblPr>
              <a:tblGrid>
                <a:gridCol w="1375333">
                  <a:extLst>
                    <a:ext uri="{9D8B030D-6E8A-4147-A177-3AD203B41FA5}">
                      <a16:colId xmlns:a16="http://schemas.microsoft.com/office/drawing/2014/main" val="4281864633"/>
                    </a:ext>
                  </a:extLst>
                </a:gridCol>
                <a:gridCol w="10119982">
                  <a:extLst>
                    <a:ext uri="{9D8B030D-6E8A-4147-A177-3AD203B41FA5}">
                      <a16:colId xmlns:a16="http://schemas.microsoft.com/office/drawing/2014/main" val="3646509435"/>
                    </a:ext>
                  </a:extLst>
                </a:gridCol>
              </a:tblGrid>
              <a:tr h="786465">
                <a:tc>
                  <a:txBody>
                    <a:bodyPr/>
                    <a:lstStyle/>
                    <a:p>
                      <a:pPr>
                        <a:lnSpc>
                          <a:spcPct val="107000"/>
                        </a:lnSpc>
                        <a:spcAft>
                          <a:spcPts val="0"/>
                        </a:spcAft>
                      </a:pPr>
                      <a:r>
                        <a:rPr lang="tr-TR" sz="1600" b="1" dirty="0" smtClean="0">
                          <a:solidFill>
                            <a:schemeClr val="tx1"/>
                          </a:solidFill>
                          <a:effectLst/>
                        </a:rPr>
                        <a:t>5.8</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dirty="0" smtClean="0">
                          <a:solidFill>
                            <a:schemeClr val="tx1"/>
                          </a:solidFill>
                          <a:effectLst/>
                        </a:rPr>
                        <a:t>Solunum cihazlarının kullanıldığı yerlerde mümkünse tek hastaya özel kullanım, tek kullanımlık seçenekler; örneğin tek hastaya tahsis edilmiş PEP cihazları.</a:t>
                      </a:r>
                    </a:p>
                    <a:p>
                      <a:pPr>
                        <a:lnSpc>
                          <a:spcPct val="107000"/>
                        </a:lnSpc>
                        <a:spcAft>
                          <a:spcPts val="0"/>
                        </a:spcAft>
                      </a:pPr>
                      <a:r>
                        <a:rPr lang="tr-TR" sz="1600" dirty="0" smtClean="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extLst>
                  <a:ext uri="{0D108BD9-81ED-4DB2-BD59-A6C34878D82A}">
                    <a16:rowId xmlns:a16="http://schemas.microsoft.com/office/drawing/2014/main" val="3428906455"/>
                  </a:ext>
                </a:extLst>
              </a:tr>
              <a:tr h="622726">
                <a:tc>
                  <a:txBody>
                    <a:bodyPr/>
                    <a:lstStyle/>
                    <a:p>
                      <a:pPr>
                        <a:lnSpc>
                          <a:spcPct val="107000"/>
                        </a:lnSpc>
                        <a:spcAft>
                          <a:spcPts val="0"/>
                        </a:spcAft>
                      </a:pPr>
                      <a:r>
                        <a:rPr lang="tr-TR" sz="1600" b="1" smtClean="0">
                          <a:solidFill>
                            <a:schemeClr val="tx1"/>
                          </a:solidFill>
                          <a:effectLst/>
                        </a:rPr>
                        <a:t> </a:t>
                      </a:r>
                      <a:endParaRPr lang="tr-TR"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b="1" dirty="0" smtClean="0">
                          <a:solidFill>
                            <a:srgbClr val="C00000"/>
                          </a:solidFill>
                          <a:effectLst/>
                        </a:rPr>
                        <a:t>Mümkünse tekrar kullanılabilir solunum ekipmanından kaçınılmalıdır.</a:t>
                      </a:r>
                    </a:p>
                    <a:p>
                      <a:pPr>
                        <a:lnSpc>
                          <a:spcPct val="107000"/>
                        </a:lnSpc>
                        <a:spcAft>
                          <a:spcPts val="0"/>
                        </a:spcAft>
                      </a:pPr>
                      <a:r>
                        <a:rPr lang="tr-TR" sz="1600" dirty="0" smtClean="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extLst>
                  <a:ext uri="{0D108BD9-81ED-4DB2-BD59-A6C34878D82A}">
                    <a16:rowId xmlns:a16="http://schemas.microsoft.com/office/drawing/2014/main" val="860962937"/>
                  </a:ext>
                </a:extLst>
              </a:tr>
              <a:tr h="786465">
                <a:tc>
                  <a:txBody>
                    <a:bodyPr/>
                    <a:lstStyle/>
                    <a:p>
                      <a:pPr>
                        <a:lnSpc>
                          <a:spcPct val="107000"/>
                        </a:lnSpc>
                        <a:spcAft>
                          <a:spcPts val="0"/>
                        </a:spcAft>
                      </a:pPr>
                      <a:r>
                        <a:rPr lang="tr-TR" sz="1600" b="1" dirty="0" smtClean="0">
                          <a:solidFill>
                            <a:schemeClr val="tx1"/>
                          </a:solidFill>
                          <a:effectLst/>
                        </a:rPr>
                        <a:t>5.9</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dirty="0" smtClean="0">
                          <a:effectLst/>
                        </a:rPr>
                        <a:t>Fizyoterapistler, </a:t>
                      </a:r>
                      <a:r>
                        <a:rPr lang="tr-TR" sz="1600" b="1" dirty="0" smtClean="0">
                          <a:solidFill>
                            <a:srgbClr val="C00000"/>
                          </a:solidFill>
                          <a:effectLst/>
                        </a:rPr>
                        <a:t>kıdemli bir doktora (</a:t>
                      </a:r>
                      <a:r>
                        <a:rPr lang="tr-TR" sz="1600" b="1" dirty="0" err="1" smtClean="0">
                          <a:solidFill>
                            <a:srgbClr val="C00000"/>
                          </a:solidFill>
                          <a:effectLst/>
                        </a:rPr>
                        <a:t>örn</a:t>
                      </a:r>
                      <a:r>
                        <a:rPr lang="tr-TR" sz="1600" b="1" dirty="0" smtClean="0">
                          <a:solidFill>
                            <a:srgbClr val="C00000"/>
                          </a:solidFill>
                          <a:effectLst/>
                        </a:rPr>
                        <a:t>. Tıbbi Danışman) danışmadan ve görüş almadan nemlendirme, NIV veya diğer </a:t>
                      </a:r>
                      <a:r>
                        <a:rPr lang="tr-TR" sz="1600" b="1" dirty="0" err="1" smtClean="0">
                          <a:solidFill>
                            <a:srgbClr val="C00000"/>
                          </a:solidFill>
                          <a:effectLst/>
                        </a:rPr>
                        <a:t>AGP'leri</a:t>
                      </a:r>
                      <a:r>
                        <a:rPr lang="tr-TR" sz="1600" b="1" dirty="0" smtClean="0">
                          <a:solidFill>
                            <a:srgbClr val="C00000"/>
                          </a:solidFill>
                          <a:effectLst/>
                        </a:rPr>
                        <a:t> uygulamamalıdır.</a:t>
                      </a:r>
                    </a:p>
                    <a:p>
                      <a:pPr>
                        <a:lnSpc>
                          <a:spcPct val="107000"/>
                        </a:lnSpc>
                        <a:spcAft>
                          <a:spcPts val="0"/>
                        </a:spcAft>
                      </a:pPr>
                      <a:r>
                        <a:rPr lang="tr-TR" sz="1600" dirty="0" smtClean="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extLst>
                  <a:ext uri="{0D108BD9-81ED-4DB2-BD59-A6C34878D82A}">
                    <a16:rowId xmlns:a16="http://schemas.microsoft.com/office/drawing/2014/main" val="1861938109"/>
                  </a:ext>
                </a:extLst>
              </a:tr>
              <a:tr h="622726">
                <a:tc>
                  <a:txBody>
                    <a:bodyPr/>
                    <a:lstStyle/>
                    <a:p>
                      <a:pPr>
                        <a:lnSpc>
                          <a:spcPct val="107000"/>
                        </a:lnSpc>
                        <a:spcAft>
                          <a:spcPts val="0"/>
                        </a:spcAft>
                      </a:pPr>
                      <a:r>
                        <a:rPr lang="tr-TR" sz="1600" b="1" dirty="0" smtClean="0">
                          <a:solidFill>
                            <a:schemeClr val="tx1"/>
                          </a:solidFill>
                          <a:effectLst/>
                        </a:rPr>
                        <a:t>5.10</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b="1" dirty="0" smtClean="0">
                          <a:solidFill>
                            <a:srgbClr val="C00000"/>
                          </a:solidFill>
                          <a:effectLst/>
                        </a:rPr>
                        <a:t>Balgam indüksiyonları yapılmamalıdır.</a:t>
                      </a:r>
                    </a:p>
                  </a:txBody>
                  <a:tcPr marL="38755" marR="38755" marT="0" marB="0"/>
                </a:tc>
                <a:extLst>
                  <a:ext uri="{0D108BD9-81ED-4DB2-BD59-A6C34878D82A}">
                    <a16:rowId xmlns:a16="http://schemas.microsoft.com/office/drawing/2014/main" val="1218879259"/>
                  </a:ext>
                </a:extLst>
              </a:tr>
              <a:tr h="3130929">
                <a:tc>
                  <a:txBody>
                    <a:bodyPr/>
                    <a:lstStyle/>
                    <a:p>
                      <a:pPr>
                        <a:lnSpc>
                          <a:spcPct val="107000"/>
                        </a:lnSpc>
                        <a:spcAft>
                          <a:spcPts val="0"/>
                        </a:spcAft>
                      </a:pPr>
                      <a:r>
                        <a:rPr lang="tr-TR" sz="1600" b="1" dirty="0" smtClean="0">
                          <a:solidFill>
                            <a:schemeClr val="tx1"/>
                          </a:solidFill>
                          <a:effectLst/>
                        </a:rPr>
                        <a:t>5.11</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dirty="0" smtClean="0">
                          <a:effectLst/>
                        </a:rPr>
                        <a:t>Balgam örnekleri için istekler. </a:t>
                      </a:r>
                      <a:r>
                        <a:rPr lang="tr-TR" sz="1600" b="1" dirty="0" smtClean="0">
                          <a:solidFill>
                            <a:srgbClr val="C00000"/>
                          </a:solidFill>
                          <a:effectLst/>
                        </a:rPr>
                        <a:t>İlk olarak, hastanın balgam ürettiğini ve balgamı bağımsız olarak temizleyip temizleyemediğini belirleyin. Eğer bağımsız temizleyebiliyorsa, balgam örneği için fizyoterapi gerekli değildir.</a:t>
                      </a:r>
                    </a:p>
                    <a:p>
                      <a:pPr>
                        <a:lnSpc>
                          <a:spcPct val="107000"/>
                        </a:lnSpc>
                        <a:spcAft>
                          <a:spcPts val="0"/>
                        </a:spcAft>
                      </a:pPr>
                      <a:r>
                        <a:rPr lang="tr-TR" sz="1600" dirty="0" smtClean="0">
                          <a:effectLst/>
                        </a:rPr>
                        <a:t> </a:t>
                      </a:r>
                    </a:p>
                    <a:p>
                      <a:pPr>
                        <a:lnSpc>
                          <a:spcPct val="107000"/>
                        </a:lnSpc>
                        <a:spcAft>
                          <a:spcPts val="0"/>
                        </a:spcAft>
                      </a:pPr>
                      <a:r>
                        <a:rPr lang="tr-TR" sz="1600" dirty="0" smtClean="0">
                          <a:effectLst/>
                        </a:rPr>
                        <a:t>Balgam örneğini kolaylaştırmak için </a:t>
                      </a:r>
                      <a:r>
                        <a:rPr lang="tr-TR" sz="1600" dirty="0" smtClean="0">
                          <a:solidFill>
                            <a:srgbClr val="C00000"/>
                          </a:solidFill>
                          <a:effectLst/>
                        </a:rPr>
                        <a:t>fizyoterapi müdahaleleri gerekiyorsa, tam hava kaynaklı bulaşmayı önlemek için KKD kullanılmalıdır. </a:t>
                      </a:r>
                    </a:p>
                    <a:p>
                      <a:pPr>
                        <a:lnSpc>
                          <a:spcPct val="107000"/>
                        </a:lnSpc>
                        <a:spcAft>
                          <a:spcPts val="0"/>
                        </a:spcAft>
                      </a:pPr>
                      <a:r>
                        <a:rPr lang="tr-TR" sz="1600" dirty="0" smtClean="0">
                          <a:effectLst/>
                        </a:rPr>
                        <a:t>Balgam örneği kullanımında yerel politikalara uyulmalıdır. Genel olarak, balgam örneği alındıktan sonra aşağıdaki noktalara uyulmalıdır:</a:t>
                      </a:r>
                    </a:p>
                    <a:p>
                      <a:pPr marL="342900" lvl="0" indent="-342900" algn="just">
                        <a:lnSpc>
                          <a:spcPct val="106000"/>
                        </a:lnSpc>
                        <a:spcAft>
                          <a:spcPts val="0"/>
                        </a:spcAft>
                        <a:buFont typeface="Symbol" panose="05050102010706020507" pitchFamily="18" charset="2"/>
                        <a:buChar char=""/>
                      </a:pPr>
                      <a:r>
                        <a:rPr lang="tr-TR" sz="1600" b="1" dirty="0" smtClean="0">
                          <a:solidFill>
                            <a:srgbClr val="C00000"/>
                          </a:solidFill>
                          <a:effectLst/>
                        </a:rPr>
                        <a:t>Tüm balgam örnekleri ve talep formları bir biyolojik tehlike etiketi ile işaretlenmelidir.</a:t>
                      </a:r>
                    </a:p>
                    <a:p>
                      <a:pPr marL="342900" lvl="0" indent="-342900" algn="just">
                        <a:lnSpc>
                          <a:spcPct val="106000"/>
                        </a:lnSpc>
                        <a:spcAft>
                          <a:spcPts val="0"/>
                        </a:spcAft>
                        <a:buFont typeface="Symbol" panose="05050102010706020507" pitchFamily="18" charset="2"/>
                        <a:buChar char=""/>
                      </a:pPr>
                      <a:r>
                        <a:rPr lang="tr-TR" sz="1600" b="1" dirty="0" smtClean="0">
                          <a:solidFill>
                            <a:srgbClr val="C00000"/>
                          </a:solidFill>
                          <a:effectLst/>
                        </a:rPr>
                        <a:t>Numune çift torbalı olmalıdır. Numune, </a:t>
                      </a:r>
                      <a:r>
                        <a:rPr lang="tr-TR" sz="1600" b="1" dirty="0" err="1" smtClean="0">
                          <a:solidFill>
                            <a:srgbClr val="C00000"/>
                          </a:solidFill>
                          <a:effectLst/>
                        </a:rPr>
                        <a:t>KKD’li</a:t>
                      </a:r>
                      <a:r>
                        <a:rPr lang="tr-TR" sz="1600" b="1" dirty="0" smtClean="0">
                          <a:solidFill>
                            <a:srgbClr val="C00000"/>
                          </a:solidFill>
                          <a:effectLst/>
                        </a:rPr>
                        <a:t> bir personel tarafından izolasyon odasında ilk torbaya konulmalıdır.</a:t>
                      </a:r>
                    </a:p>
                    <a:p>
                      <a:pPr marL="342900" lvl="0" indent="-342900" algn="just">
                        <a:lnSpc>
                          <a:spcPct val="106000"/>
                        </a:lnSpc>
                        <a:spcAft>
                          <a:spcPts val="0"/>
                        </a:spcAft>
                        <a:buFont typeface="Symbol" panose="05050102010706020507" pitchFamily="18" charset="2"/>
                        <a:buChar char=""/>
                      </a:pPr>
                      <a:r>
                        <a:rPr lang="tr-TR" sz="1600" b="1" dirty="0" smtClean="0">
                          <a:solidFill>
                            <a:srgbClr val="C00000"/>
                          </a:solidFill>
                          <a:effectLst/>
                        </a:rPr>
                        <a:t>Numuneler laboratuvara numunenin yapısını anlayan biri tarafından teslim edilmelidir. Numuneleri taşımak için </a:t>
                      </a:r>
                      <a:r>
                        <a:rPr lang="tr-TR" sz="1600" b="1" dirty="0" err="1" smtClean="0">
                          <a:solidFill>
                            <a:srgbClr val="C00000"/>
                          </a:solidFill>
                          <a:effectLst/>
                        </a:rPr>
                        <a:t>pnömatik</a:t>
                      </a:r>
                      <a:r>
                        <a:rPr lang="tr-TR" sz="1600" b="1" dirty="0" smtClean="0">
                          <a:solidFill>
                            <a:srgbClr val="C00000"/>
                          </a:solidFill>
                          <a:effectLst/>
                        </a:rPr>
                        <a:t> tüp sistemleri kullanılmamalıdır.</a:t>
                      </a:r>
                    </a:p>
                    <a:p>
                      <a:pPr marL="457200">
                        <a:lnSpc>
                          <a:spcPct val="106000"/>
                        </a:lnSpc>
                        <a:spcAft>
                          <a:spcPts val="0"/>
                        </a:spcAft>
                      </a:pPr>
                      <a:r>
                        <a:rPr lang="tr-TR" sz="1600" dirty="0" smtClean="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extLst>
                  <a:ext uri="{0D108BD9-81ED-4DB2-BD59-A6C34878D82A}">
                    <a16:rowId xmlns:a16="http://schemas.microsoft.com/office/drawing/2014/main" val="189542342"/>
                  </a:ext>
                </a:extLst>
              </a:tr>
              <a:tr h="786465">
                <a:tc>
                  <a:txBody>
                    <a:bodyPr/>
                    <a:lstStyle/>
                    <a:p>
                      <a:pPr>
                        <a:lnSpc>
                          <a:spcPct val="107000"/>
                        </a:lnSpc>
                        <a:spcAft>
                          <a:spcPts val="0"/>
                        </a:spcAft>
                      </a:pPr>
                      <a:r>
                        <a:rPr lang="tr-TR" sz="1600" b="1" dirty="0" smtClean="0">
                          <a:solidFill>
                            <a:schemeClr val="tx1"/>
                          </a:solidFill>
                          <a:effectLst/>
                        </a:rPr>
                        <a:t>5.12</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tc>
                  <a:txBody>
                    <a:bodyPr/>
                    <a:lstStyle/>
                    <a:p>
                      <a:pPr>
                        <a:lnSpc>
                          <a:spcPct val="107000"/>
                        </a:lnSpc>
                        <a:spcAft>
                          <a:spcPts val="0"/>
                        </a:spcAft>
                      </a:pPr>
                      <a:r>
                        <a:rPr lang="tr-TR" sz="1600" dirty="0" err="1" smtClean="0">
                          <a:effectLst/>
                        </a:rPr>
                        <a:t>Salin</a:t>
                      </a:r>
                      <a:r>
                        <a:rPr lang="tr-TR" sz="1600" dirty="0" smtClean="0">
                          <a:effectLst/>
                        </a:rPr>
                        <a:t> </a:t>
                      </a:r>
                      <a:r>
                        <a:rPr lang="tr-TR" sz="1600" dirty="0" err="1" smtClean="0">
                          <a:effectLst/>
                        </a:rPr>
                        <a:t>nebulizasyonu</a:t>
                      </a:r>
                      <a:r>
                        <a:rPr lang="tr-TR" sz="1600" dirty="0" smtClean="0">
                          <a:effectLst/>
                        </a:rPr>
                        <a:t> (püskürtme). </a:t>
                      </a:r>
                      <a:r>
                        <a:rPr lang="tr-TR" sz="1600" b="1" dirty="0" err="1" smtClean="0">
                          <a:solidFill>
                            <a:srgbClr val="C00000"/>
                          </a:solidFill>
                          <a:effectLst/>
                        </a:rPr>
                        <a:t>Salin</a:t>
                      </a:r>
                      <a:r>
                        <a:rPr lang="tr-TR" sz="1600" b="1" dirty="0" smtClean="0">
                          <a:solidFill>
                            <a:srgbClr val="C00000"/>
                          </a:solidFill>
                          <a:effectLst/>
                        </a:rPr>
                        <a:t> </a:t>
                      </a:r>
                      <a:r>
                        <a:rPr lang="tr-TR" sz="1600" b="1" dirty="0" err="1" smtClean="0">
                          <a:solidFill>
                            <a:srgbClr val="C00000"/>
                          </a:solidFill>
                          <a:effectLst/>
                        </a:rPr>
                        <a:t>nebulizasyonu</a:t>
                      </a:r>
                      <a:r>
                        <a:rPr lang="tr-TR" sz="1600" b="1" dirty="0" smtClean="0">
                          <a:solidFill>
                            <a:srgbClr val="C00000"/>
                          </a:solidFill>
                          <a:effectLst/>
                        </a:rPr>
                        <a:t> kullanmayın. </a:t>
                      </a:r>
                      <a:r>
                        <a:rPr lang="tr-TR" sz="1600" u="sng" dirty="0" smtClean="0">
                          <a:effectLst/>
                        </a:rPr>
                        <a:t>İngiltere kaynaklı yönergelerin</a:t>
                      </a:r>
                      <a:r>
                        <a:rPr lang="tr-TR" sz="1600" u="sng" baseline="0" dirty="0" smtClean="0">
                          <a:effectLst/>
                        </a:rPr>
                        <a:t> bazılarında</a:t>
                      </a:r>
                      <a:r>
                        <a:rPr lang="tr-TR" sz="1600" u="sng" dirty="0" smtClean="0">
                          <a:effectLst/>
                        </a:rPr>
                        <a:t> </a:t>
                      </a:r>
                      <a:r>
                        <a:rPr lang="tr-TR" sz="1600" u="sng" dirty="0" err="1" smtClean="0">
                          <a:effectLst/>
                        </a:rPr>
                        <a:t>nebülizör</a:t>
                      </a:r>
                      <a:r>
                        <a:rPr lang="tr-TR" sz="1600" u="sng" dirty="0" smtClean="0">
                          <a:effectLst/>
                        </a:rPr>
                        <a:t> kullanımına izin verdiğine dikkat edilmelidir,</a:t>
                      </a:r>
                      <a:r>
                        <a:rPr lang="tr-TR" sz="1600" dirty="0" smtClean="0">
                          <a:effectLst/>
                        </a:rPr>
                        <a:t> </a:t>
                      </a:r>
                      <a:r>
                        <a:rPr lang="tr-TR" sz="1600" b="1" dirty="0" smtClean="0">
                          <a:solidFill>
                            <a:srgbClr val="C00000"/>
                          </a:solidFill>
                          <a:effectLst/>
                        </a:rPr>
                        <a:t>ancak bu şu anda Avustralya'da önerilmemektedir.</a:t>
                      </a:r>
                    </a:p>
                    <a:p>
                      <a:pPr>
                        <a:lnSpc>
                          <a:spcPct val="107000"/>
                        </a:lnSpc>
                        <a:spcAft>
                          <a:spcPts val="0"/>
                        </a:spcAft>
                      </a:pPr>
                      <a:r>
                        <a:rPr lang="tr-TR" sz="1600" dirty="0" smtClean="0">
                          <a:effectLst/>
                        </a:rPr>
                        <a:t>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755" marR="38755" marT="0" marB="0"/>
                </a:tc>
                <a:extLst>
                  <a:ext uri="{0D108BD9-81ED-4DB2-BD59-A6C34878D82A}">
                    <a16:rowId xmlns:a16="http://schemas.microsoft.com/office/drawing/2014/main" val="2473102492"/>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010330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51060475"/>
              </p:ext>
            </p:extLst>
          </p:nvPr>
        </p:nvGraphicFramePr>
        <p:xfrm>
          <a:off x="470263" y="957944"/>
          <a:ext cx="11329851" cy="5216434"/>
        </p:xfrm>
        <a:graphic>
          <a:graphicData uri="http://schemas.openxmlformats.org/drawingml/2006/table">
            <a:tbl>
              <a:tblPr firstRow="1" firstCol="1" bandRow="1">
                <a:tableStyleId>{5C22544A-7EE6-4342-B048-85BDC9FD1C3A}</a:tableStyleId>
              </a:tblPr>
              <a:tblGrid>
                <a:gridCol w="1058420">
                  <a:extLst>
                    <a:ext uri="{9D8B030D-6E8A-4147-A177-3AD203B41FA5}">
                      <a16:colId xmlns:a16="http://schemas.microsoft.com/office/drawing/2014/main" val="1231453334"/>
                    </a:ext>
                  </a:extLst>
                </a:gridCol>
                <a:gridCol w="10271431">
                  <a:extLst>
                    <a:ext uri="{9D8B030D-6E8A-4147-A177-3AD203B41FA5}">
                      <a16:colId xmlns:a16="http://schemas.microsoft.com/office/drawing/2014/main" val="1227483474"/>
                    </a:ext>
                  </a:extLst>
                </a:gridCol>
              </a:tblGrid>
              <a:tr h="1208235">
                <a:tc>
                  <a:txBody>
                    <a:bodyPr/>
                    <a:lstStyle/>
                    <a:p>
                      <a:pPr>
                        <a:lnSpc>
                          <a:spcPct val="107000"/>
                        </a:lnSpc>
                        <a:spcAft>
                          <a:spcPts val="0"/>
                        </a:spcAft>
                      </a:pPr>
                      <a:r>
                        <a:rPr lang="tr-TR" sz="1600">
                          <a:solidFill>
                            <a:schemeClr val="tx1"/>
                          </a:solidFill>
                          <a:effectLst/>
                        </a:rPr>
                        <a:t>5.13</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solidFill>
                            <a:schemeClr val="tx1"/>
                          </a:solidFill>
                          <a:effectLst/>
                        </a:rPr>
                        <a:t>Manuel </a:t>
                      </a:r>
                      <a:r>
                        <a:rPr lang="tr-TR" sz="1600" dirty="0" err="1">
                          <a:solidFill>
                            <a:schemeClr val="tx1"/>
                          </a:solidFill>
                          <a:effectLst/>
                        </a:rPr>
                        <a:t>hiperinflasyon</a:t>
                      </a:r>
                      <a:r>
                        <a:rPr lang="tr-TR" sz="1600" dirty="0">
                          <a:solidFill>
                            <a:schemeClr val="tx1"/>
                          </a:solidFill>
                          <a:effectLst/>
                        </a:rPr>
                        <a:t>: </a:t>
                      </a:r>
                      <a:r>
                        <a:rPr lang="tr-TR" sz="1600" dirty="0">
                          <a:solidFill>
                            <a:srgbClr val="C00000"/>
                          </a:solidFill>
                          <a:effectLst/>
                        </a:rPr>
                        <a:t>Bir </a:t>
                      </a:r>
                      <a:r>
                        <a:rPr lang="tr-TR" sz="1600" dirty="0" err="1">
                          <a:solidFill>
                            <a:srgbClr val="C00000"/>
                          </a:solidFill>
                          <a:effectLst/>
                        </a:rPr>
                        <a:t>ventilatör</a:t>
                      </a:r>
                      <a:r>
                        <a:rPr lang="tr-TR" sz="1600" dirty="0">
                          <a:solidFill>
                            <a:srgbClr val="C00000"/>
                          </a:solidFill>
                          <a:effectLst/>
                        </a:rPr>
                        <a:t> devresinin bağlantısının kesilmesini / açılmasını içerdiğinden, </a:t>
                      </a:r>
                      <a:r>
                        <a:rPr lang="tr-TR" sz="1600" dirty="0" err="1">
                          <a:solidFill>
                            <a:srgbClr val="C00000"/>
                          </a:solidFill>
                          <a:effectLst/>
                        </a:rPr>
                        <a:t>MHI'dan</a:t>
                      </a:r>
                      <a:r>
                        <a:rPr lang="tr-TR" sz="1600" dirty="0">
                          <a:solidFill>
                            <a:srgbClr val="C00000"/>
                          </a:solidFill>
                          <a:effectLst/>
                        </a:rPr>
                        <a:t> kaçının </a:t>
                      </a:r>
                      <a:r>
                        <a:rPr lang="tr-TR" sz="1600" dirty="0">
                          <a:solidFill>
                            <a:schemeClr val="tx1"/>
                          </a:solidFill>
                          <a:effectLst/>
                        </a:rPr>
                        <a:t>ve </a:t>
                      </a:r>
                      <a:r>
                        <a:rPr lang="tr-TR" sz="1600" dirty="0" err="1">
                          <a:solidFill>
                            <a:schemeClr val="tx1"/>
                          </a:solidFill>
                          <a:effectLst/>
                        </a:rPr>
                        <a:t>ventilatör</a:t>
                      </a:r>
                      <a:r>
                        <a:rPr lang="tr-TR" sz="1600" dirty="0">
                          <a:solidFill>
                            <a:schemeClr val="tx1"/>
                          </a:solidFill>
                          <a:effectLst/>
                        </a:rPr>
                        <a:t> </a:t>
                      </a:r>
                      <a:r>
                        <a:rPr lang="tr-TR" sz="1600" dirty="0" err="1">
                          <a:solidFill>
                            <a:schemeClr val="tx1"/>
                          </a:solidFill>
                          <a:effectLst/>
                        </a:rPr>
                        <a:t>hiperinflasyonunu</a:t>
                      </a:r>
                      <a:r>
                        <a:rPr lang="tr-TR" sz="1600" dirty="0">
                          <a:solidFill>
                            <a:schemeClr val="tx1"/>
                          </a:solidFill>
                          <a:effectLst/>
                        </a:rPr>
                        <a:t> (VHI) kullanın. Örneğin: yoğun bakım ünitesinde (YBÜ) </a:t>
                      </a:r>
                      <a:r>
                        <a:rPr lang="tr-TR" sz="1600" dirty="0" err="1">
                          <a:solidFill>
                            <a:schemeClr val="tx1"/>
                          </a:solidFill>
                          <a:effectLst/>
                        </a:rPr>
                        <a:t>süpüratif</a:t>
                      </a:r>
                      <a:r>
                        <a:rPr lang="tr-TR" sz="1600" dirty="0">
                          <a:solidFill>
                            <a:schemeClr val="tx1"/>
                          </a:solidFill>
                          <a:effectLst/>
                        </a:rPr>
                        <a:t> durumlar için belirtilmişse ve yerel prosedürler mevcutsa.</a:t>
                      </a:r>
                    </a:p>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9534584"/>
                  </a:ext>
                </a:extLst>
              </a:tr>
              <a:tr h="805489">
                <a:tc>
                  <a:txBody>
                    <a:bodyPr/>
                    <a:lstStyle/>
                    <a:p>
                      <a:pPr>
                        <a:lnSpc>
                          <a:spcPct val="107000"/>
                        </a:lnSpc>
                        <a:spcAft>
                          <a:spcPts val="0"/>
                        </a:spcAft>
                      </a:pPr>
                      <a:r>
                        <a:rPr lang="tr-TR" sz="1600">
                          <a:solidFill>
                            <a:schemeClr val="tx1"/>
                          </a:solidFill>
                          <a:effectLst/>
                        </a:rPr>
                        <a:t>5.14</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solidFill>
                            <a:schemeClr val="tx1"/>
                          </a:solidFill>
                          <a:effectLst/>
                        </a:rPr>
                        <a:t>Yerçekimi destekli drenaj için pozisyonlama: Fizyoterapistler hastalar için pozisyonlama gereksinimleri konusunda tavsiyelerde bulunmaya devam edebilirler.</a:t>
                      </a:r>
                    </a:p>
                    <a:p>
                      <a:pPr>
                        <a:lnSpc>
                          <a:spcPct val="107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6961928"/>
                  </a:ext>
                </a:extLst>
              </a:tr>
              <a:tr h="805489">
                <a:tc>
                  <a:txBody>
                    <a:bodyPr/>
                    <a:lstStyle/>
                    <a:p>
                      <a:pPr>
                        <a:lnSpc>
                          <a:spcPct val="107000"/>
                        </a:lnSpc>
                        <a:spcAft>
                          <a:spcPts val="0"/>
                        </a:spcAft>
                      </a:pPr>
                      <a:r>
                        <a:rPr lang="tr-TR" sz="1600">
                          <a:solidFill>
                            <a:schemeClr val="tx1"/>
                          </a:solidFill>
                          <a:effectLst/>
                        </a:rPr>
                        <a:t>5.15</a:t>
                      </a:r>
                      <a:endParaRPr lang="tr-TR"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a:solidFill>
                            <a:schemeClr val="tx1"/>
                          </a:solidFill>
                          <a:effectLst/>
                        </a:rPr>
                        <a:t>Yüzüstü pozisyonlama</a:t>
                      </a:r>
                      <a:r>
                        <a:rPr lang="tr-TR" sz="1600" b="1" dirty="0">
                          <a:solidFill>
                            <a:schemeClr val="tx1"/>
                          </a:solidFill>
                          <a:effectLst/>
                        </a:rPr>
                        <a:t>: Fizyoterapistler </a:t>
                      </a:r>
                      <a:r>
                        <a:rPr lang="tr-TR" sz="1600" b="1" dirty="0" err="1">
                          <a:solidFill>
                            <a:schemeClr val="tx1"/>
                          </a:solidFill>
                          <a:effectLst/>
                        </a:rPr>
                        <a:t>YBÜ'de</a:t>
                      </a:r>
                      <a:r>
                        <a:rPr lang="tr-TR" sz="1600" b="1" dirty="0">
                          <a:solidFill>
                            <a:schemeClr val="tx1"/>
                          </a:solidFill>
                          <a:effectLst/>
                        </a:rPr>
                        <a:t> yüzüstü pozisyonlamanın uygulanmasında rol oynayabilir. Bu, yüzüstü pozisyonlama konusunda personel eğitimi sağlamak (örneğin simülasyon tabanlı eğitim seansları) veya yoğun bakım ekibinin bir parçası olarak sırayla yardım etmeyi içeren “yüzüstü pozisyonlama takımları” içindeki liderliği içerebilir.</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0886784"/>
                  </a:ext>
                </a:extLst>
              </a:tr>
              <a:tr h="2397221">
                <a:tc>
                  <a:txBody>
                    <a:bodyPr/>
                    <a:lstStyle/>
                    <a:p>
                      <a:pPr>
                        <a:lnSpc>
                          <a:spcPct val="107000"/>
                        </a:lnSpc>
                        <a:spcAft>
                          <a:spcPts val="0"/>
                        </a:spcAft>
                      </a:pPr>
                      <a:r>
                        <a:rPr lang="tr-TR" sz="1600" dirty="0">
                          <a:solidFill>
                            <a:schemeClr val="tx1"/>
                          </a:solidFill>
                          <a:effectLst/>
                        </a:rPr>
                        <a:t>5.16</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600" dirty="0" err="1">
                          <a:solidFill>
                            <a:schemeClr val="tx1"/>
                          </a:solidFill>
                          <a:effectLst/>
                        </a:rPr>
                        <a:t>Trakeostomi</a:t>
                      </a:r>
                      <a:r>
                        <a:rPr lang="tr-TR" sz="1600" dirty="0">
                          <a:solidFill>
                            <a:schemeClr val="tx1"/>
                          </a:solidFill>
                          <a:effectLst/>
                        </a:rPr>
                        <a:t> yönetimi: </a:t>
                      </a:r>
                      <a:r>
                        <a:rPr lang="tr-TR" sz="1600" dirty="0" err="1">
                          <a:solidFill>
                            <a:schemeClr val="tx1"/>
                          </a:solidFill>
                          <a:effectLst/>
                        </a:rPr>
                        <a:t>Trakeostomi</a:t>
                      </a:r>
                      <a:r>
                        <a:rPr lang="tr-TR" sz="1600" dirty="0">
                          <a:solidFill>
                            <a:schemeClr val="tx1"/>
                          </a:solidFill>
                          <a:effectLst/>
                        </a:rPr>
                        <a:t> varlığı ve ilgili prosedürler potansiyel olarak </a:t>
                      </a:r>
                      <a:r>
                        <a:rPr lang="tr-TR" sz="1600" dirty="0" err="1">
                          <a:solidFill>
                            <a:schemeClr val="tx1"/>
                          </a:solidFill>
                          <a:effectLst/>
                        </a:rPr>
                        <a:t>aerosol</a:t>
                      </a:r>
                      <a:r>
                        <a:rPr lang="tr-TR" sz="1600" dirty="0">
                          <a:solidFill>
                            <a:schemeClr val="tx1"/>
                          </a:solidFill>
                          <a:effectLst/>
                        </a:rPr>
                        <a:t> üretimidir.</a:t>
                      </a:r>
                    </a:p>
                    <a:p>
                      <a:pPr marL="342900" lvl="0" indent="-342900" algn="just">
                        <a:lnSpc>
                          <a:spcPct val="106000"/>
                        </a:lnSpc>
                        <a:spcAft>
                          <a:spcPts val="0"/>
                        </a:spcAft>
                        <a:buFont typeface="Symbol" panose="05050102010706020507" pitchFamily="18" charset="2"/>
                        <a:buChar char=""/>
                      </a:pPr>
                      <a:r>
                        <a:rPr lang="tr-TR" sz="1600" b="1" dirty="0">
                          <a:solidFill>
                            <a:schemeClr val="tx1"/>
                          </a:solidFill>
                          <a:effectLst/>
                        </a:rPr>
                        <a:t>Manşet deflasyon denemeleri ve iç tüp değişiklikleri/temizliği </a:t>
                      </a:r>
                      <a:r>
                        <a:rPr lang="tr-TR" sz="1600" b="1" dirty="0" err="1">
                          <a:solidFill>
                            <a:schemeClr val="tx1"/>
                          </a:solidFill>
                          <a:effectLst/>
                        </a:rPr>
                        <a:t>aerosol</a:t>
                      </a:r>
                      <a:r>
                        <a:rPr lang="tr-TR" sz="1600" b="1" dirty="0">
                          <a:solidFill>
                            <a:schemeClr val="tx1"/>
                          </a:solidFill>
                          <a:effectLst/>
                        </a:rPr>
                        <a:t> üretimi olabilir.</a:t>
                      </a:r>
                    </a:p>
                    <a:p>
                      <a:pPr marL="342900" lvl="0" indent="-342900" algn="just">
                        <a:lnSpc>
                          <a:spcPct val="106000"/>
                        </a:lnSpc>
                        <a:spcAft>
                          <a:spcPts val="0"/>
                        </a:spcAft>
                        <a:buFont typeface="Symbol" panose="05050102010706020507" pitchFamily="18" charset="2"/>
                        <a:buChar char=""/>
                      </a:pPr>
                      <a:r>
                        <a:rPr lang="tr-TR" sz="1600" b="1" dirty="0">
                          <a:solidFill>
                            <a:schemeClr val="tx1"/>
                          </a:solidFill>
                          <a:effectLst/>
                        </a:rPr>
                        <a:t>Kapalı, sıralı vakumlama önerilir.</a:t>
                      </a:r>
                    </a:p>
                    <a:p>
                      <a:pPr marL="342900" lvl="0" indent="-342900" algn="just">
                        <a:lnSpc>
                          <a:spcPct val="106000"/>
                        </a:lnSpc>
                        <a:spcAft>
                          <a:spcPts val="0"/>
                        </a:spcAft>
                        <a:buFont typeface="Symbol" panose="05050102010706020507" pitchFamily="18" charset="2"/>
                        <a:buChar char=""/>
                      </a:pPr>
                      <a:r>
                        <a:rPr lang="tr-TR" sz="1600" b="1" dirty="0" err="1">
                          <a:solidFill>
                            <a:schemeClr val="tx1"/>
                          </a:solidFill>
                          <a:effectLst/>
                        </a:rPr>
                        <a:t>İnspiratuar</a:t>
                      </a:r>
                      <a:r>
                        <a:rPr lang="tr-TR" sz="1600" b="1" dirty="0">
                          <a:solidFill>
                            <a:schemeClr val="tx1"/>
                          </a:solidFill>
                          <a:effectLst/>
                        </a:rPr>
                        <a:t> kas eğitimi, sızıntı konuşması ve konuşma valfleri kullanımı, hastalar akut enfeksiyonun üzerine çıkana ve bulaşma riski azaltılıncaya kadar denenmemelidir.</a:t>
                      </a:r>
                    </a:p>
                    <a:p>
                      <a:pPr marL="342900" lvl="0" indent="-342900" algn="just">
                        <a:lnSpc>
                          <a:spcPct val="106000"/>
                        </a:lnSpc>
                        <a:spcAft>
                          <a:spcPts val="0"/>
                        </a:spcAft>
                        <a:buFont typeface="Symbol" panose="05050102010706020507" pitchFamily="18" charset="2"/>
                        <a:buChar char=""/>
                      </a:pPr>
                      <a:r>
                        <a:rPr lang="tr-TR" sz="1600" b="1" dirty="0" err="1">
                          <a:solidFill>
                            <a:schemeClr val="tx1"/>
                          </a:solidFill>
                          <a:effectLst/>
                        </a:rPr>
                        <a:t>Trakeostomili</a:t>
                      </a:r>
                      <a:r>
                        <a:rPr lang="tr-TR" sz="1600" b="1" dirty="0">
                          <a:solidFill>
                            <a:schemeClr val="tx1"/>
                          </a:solidFill>
                          <a:effectLst/>
                        </a:rPr>
                        <a:t> COVID-19 </a:t>
                      </a:r>
                      <a:r>
                        <a:rPr lang="tr-TR" sz="1600" b="1" dirty="0" err="1">
                          <a:solidFill>
                            <a:schemeClr val="tx1"/>
                          </a:solidFill>
                          <a:effectLst/>
                        </a:rPr>
                        <a:t>enfeksiyöz</a:t>
                      </a:r>
                      <a:r>
                        <a:rPr lang="tr-TR" sz="1600" b="1" dirty="0">
                          <a:solidFill>
                            <a:schemeClr val="tx1"/>
                          </a:solidFill>
                          <a:effectLst/>
                        </a:rPr>
                        <a:t> hastalarda hava yolu önlemleri önerilir.</a:t>
                      </a:r>
                    </a:p>
                    <a:p>
                      <a:pPr marL="457200">
                        <a:lnSpc>
                          <a:spcPct val="106000"/>
                        </a:lnSpc>
                        <a:spcAft>
                          <a:spcPts val="0"/>
                        </a:spcAft>
                      </a:pPr>
                      <a:r>
                        <a:rPr lang="tr-TR" sz="1600" dirty="0">
                          <a:solidFill>
                            <a:schemeClr val="tx1"/>
                          </a:solidFill>
                          <a:effectLst/>
                        </a:rPr>
                        <a:t> </a:t>
                      </a:r>
                      <a:endParaRPr lang="tr-T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0084333"/>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488736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800" b="1" dirty="0" err="1"/>
              <a:t>Fizyoterapi</a:t>
            </a:r>
            <a:r>
              <a:rPr lang="en-US" sz="2800" b="1" dirty="0"/>
              <a:t> </a:t>
            </a:r>
            <a:r>
              <a:rPr lang="en-US" sz="2800" b="1" dirty="0" err="1"/>
              <a:t>yönetim</a:t>
            </a:r>
            <a:r>
              <a:rPr lang="en-US" sz="2800" b="1" dirty="0"/>
              <a:t> </a:t>
            </a:r>
            <a:r>
              <a:rPr lang="en-US" sz="2800" b="1" dirty="0" err="1"/>
              <a:t>ilkeleri</a:t>
            </a:r>
            <a:r>
              <a:rPr lang="en-US" sz="2800" b="1" dirty="0"/>
              <a:t> - </a:t>
            </a:r>
            <a:r>
              <a:rPr lang="en-US" sz="2800" b="1" dirty="0" err="1"/>
              <a:t>mobilizasyon</a:t>
            </a:r>
            <a:r>
              <a:rPr lang="en-US" sz="2800" b="1" dirty="0"/>
              <a:t>, </a:t>
            </a:r>
            <a:r>
              <a:rPr lang="en-US" sz="2800" b="1" dirty="0" err="1"/>
              <a:t>egzersiz</a:t>
            </a:r>
            <a:r>
              <a:rPr lang="en-US" sz="2800" b="1" dirty="0"/>
              <a:t> </a:t>
            </a:r>
            <a:r>
              <a:rPr lang="en-US" sz="2800" b="1" dirty="0" err="1"/>
              <a:t>ve</a:t>
            </a:r>
            <a:r>
              <a:rPr lang="en-US" sz="2800" b="1" dirty="0"/>
              <a:t> </a:t>
            </a:r>
            <a:r>
              <a:rPr lang="en-US" sz="2800" b="1" dirty="0" err="1"/>
              <a:t>rehabilitasyon</a:t>
            </a:r>
            <a:r>
              <a:rPr lang="en-US" sz="2800" b="1" dirty="0"/>
              <a:t> </a:t>
            </a:r>
            <a:r>
              <a:rPr lang="en-US" sz="2800" b="1" dirty="0" err="1"/>
              <a:t>müdahaleleri</a:t>
            </a:r>
            <a:endParaRPr lang="tr-TR" sz="2800" dirty="0"/>
          </a:p>
        </p:txBody>
      </p:sp>
      <p:sp>
        <p:nvSpPr>
          <p:cNvPr id="3" name="İçerik Yer Tutucusu 2"/>
          <p:cNvSpPr>
            <a:spLocks noGrp="1"/>
          </p:cNvSpPr>
          <p:nvPr>
            <p:ph idx="1"/>
          </p:nvPr>
        </p:nvSpPr>
        <p:spPr/>
        <p:txBody>
          <a:bodyPr>
            <a:normAutofit fontScale="92500"/>
          </a:bodyPr>
          <a:lstStyle/>
          <a:p>
            <a:pPr marL="0" indent="0">
              <a:buNone/>
            </a:pPr>
            <a:r>
              <a:rPr lang="en-US" b="1" dirty="0" err="1" smtClean="0"/>
              <a:t>Fizyoterapistler</a:t>
            </a:r>
            <a:r>
              <a:rPr lang="en-US" b="1" dirty="0"/>
              <a:t>, </a:t>
            </a:r>
            <a:r>
              <a:rPr lang="en-US" b="1" dirty="0" err="1"/>
              <a:t>aşağıdakileri</a:t>
            </a:r>
            <a:r>
              <a:rPr lang="en-US" b="1" dirty="0"/>
              <a:t> </a:t>
            </a:r>
            <a:r>
              <a:rPr lang="en-US" b="1" dirty="0" err="1"/>
              <a:t>içeren</a:t>
            </a:r>
            <a:r>
              <a:rPr lang="en-US" b="1" dirty="0"/>
              <a:t> </a:t>
            </a:r>
            <a:r>
              <a:rPr lang="en-US" b="1" dirty="0" err="1"/>
              <a:t>muskuloskeletal</a:t>
            </a:r>
            <a:r>
              <a:rPr lang="en-US" b="1" dirty="0"/>
              <a:t> / </a:t>
            </a:r>
            <a:r>
              <a:rPr lang="en-US" b="1" dirty="0" err="1"/>
              <a:t>nörolojik</a:t>
            </a:r>
            <a:r>
              <a:rPr lang="en-US" b="1" dirty="0"/>
              <a:t> / </a:t>
            </a:r>
            <a:r>
              <a:rPr lang="en-US" b="1" dirty="0" err="1"/>
              <a:t>kardiyopulmoner</a:t>
            </a:r>
            <a:r>
              <a:rPr lang="en-US" b="1" dirty="0"/>
              <a:t> </a:t>
            </a:r>
            <a:r>
              <a:rPr lang="en-US" b="1" dirty="0" err="1"/>
              <a:t>rehabilitasyon</a:t>
            </a:r>
            <a:r>
              <a:rPr lang="en-US" b="1" dirty="0"/>
              <a:t> </a:t>
            </a:r>
            <a:r>
              <a:rPr lang="en-US" b="1" dirty="0" err="1"/>
              <a:t>görevlerinin</a:t>
            </a:r>
            <a:r>
              <a:rPr lang="en-US" b="1" dirty="0"/>
              <a:t> </a:t>
            </a:r>
            <a:r>
              <a:rPr lang="en-US" b="1" dirty="0" err="1"/>
              <a:t>sağlanmasından</a:t>
            </a:r>
            <a:r>
              <a:rPr lang="en-US" b="1" dirty="0"/>
              <a:t> </a:t>
            </a:r>
            <a:r>
              <a:rPr lang="en-US" b="1" dirty="0" err="1"/>
              <a:t>sorumludur</a:t>
            </a:r>
            <a:r>
              <a:rPr lang="en-US" b="1" dirty="0" smtClean="0"/>
              <a:t>:</a:t>
            </a:r>
            <a:endParaRPr lang="tr-TR" dirty="0"/>
          </a:p>
          <a:p>
            <a:pPr lvl="0"/>
            <a:r>
              <a:rPr lang="en-US" dirty="0" err="1">
                <a:solidFill>
                  <a:srgbClr val="C00000"/>
                </a:solidFill>
              </a:rPr>
              <a:t>Eklem</a:t>
            </a:r>
            <a:r>
              <a:rPr lang="en-US" dirty="0">
                <a:solidFill>
                  <a:srgbClr val="C00000"/>
                </a:solidFill>
              </a:rPr>
              <a:t> </a:t>
            </a:r>
            <a:r>
              <a:rPr lang="en-US" dirty="0" err="1">
                <a:solidFill>
                  <a:srgbClr val="C00000"/>
                </a:solidFill>
              </a:rPr>
              <a:t>bütünlüğünü</a:t>
            </a:r>
            <a:r>
              <a:rPr lang="en-US" dirty="0">
                <a:solidFill>
                  <a:srgbClr val="C00000"/>
                </a:solidFill>
              </a:rPr>
              <a:t>, </a:t>
            </a:r>
            <a:r>
              <a:rPr lang="en-US" dirty="0" err="1">
                <a:solidFill>
                  <a:srgbClr val="C00000"/>
                </a:solidFill>
              </a:rPr>
              <a:t>eklem</a:t>
            </a:r>
            <a:r>
              <a:rPr lang="en-US" dirty="0">
                <a:solidFill>
                  <a:srgbClr val="C00000"/>
                </a:solidFill>
              </a:rPr>
              <a:t> </a:t>
            </a:r>
            <a:r>
              <a:rPr lang="en-US" dirty="0" err="1">
                <a:solidFill>
                  <a:srgbClr val="C00000"/>
                </a:solidFill>
              </a:rPr>
              <a:t>hareket</a:t>
            </a:r>
            <a:r>
              <a:rPr lang="en-US" dirty="0">
                <a:solidFill>
                  <a:srgbClr val="C00000"/>
                </a:solidFill>
              </a:rPr>
              <a:t> </a:t>
            </a:r>
            <a:r>
              <a:rPr lang="en-US" dirty="0" err="1">
                <a:solidFill>
                  <a:srgbClr val="C00000"/>
                </a:solidFill>
              </a:rPr>
              <a:t>açıklığını</a:t>
            </a:r>
            <a:r>
              <a:rPr lang="en-US" dirty="0">
                <a:solidFill>
                  <a:srgbClr val="C00000"/>
                </a:solidFill>
              </a:rPr>
              <a:t> </a:t>
            </a:r>
            <a:r>
              <a:rPr lang="en-US" dirty="0" err="1">
                <a:solidFill>
                  <a:srgbClr val="C00000"/>
                </a:solidFill>
              </a:rPr>
              <a:t>ve</a:t>
            </a:r>
            <a:r>
              <a:rPr lang="en-US" dirty="0">
                <a:solidFill>
                  <a:srgbClr val="C00000"/>
                </a:solidFill>
              </a:rPr>
              <a:t> </a:t>
            </a:r>
            <a:r>
              <a:rPr lang="en-US" dirty="0" err="1">
                <a:solidFill>
                  <a:srgbClr val="C00000"/>
                </a:solidFill>
              </a:rPr>
              <a:t>kas</a:t>
            </a:r>
            <a:r>
              <a:rPr lang="en-US" dirty="0">
                <a:solidFill>
                  <a:srgbClr val="C00000"/>
                </a:solidFill>
              </a:rPr>
              <a:t> </a:t>
            </a:r>
            <a:r>
              <a:rPr lang="en-US" dirty="0" err="1">
                <a:solidFill>
                  <a:srgbClr val="C00000"/>
                </a:solidFill>
              </a:rPr>
              <a:t>kuvvetini</a:t>
            </a:r>
            <a:r>
              <a:rPr lang="en-US" dirty="0">
                <a:solidFill>
                  <a:srgbClr val="C00000"/>
                </a:solidFill>
              </a:rPr>
              <a:t> </a:t>
            </a:r>
            <a:r>
              <a:rPr lang="en-US" dirty="0" err="1">
                <a:solidFill>
                  <a:srgbClr val="C00000"/>
                </a:solidFill>
              </a:rPr>
              <a:t>korumak</a:t>
            </a:r>
            <a:r>
              <a:rPr lang="en-US" dirty="0">
                <a:solidFill>
                  <a:srgbClr val="C00000"/>
                </a:solidFill>
              </a:rPr>
              <a:t> </a:t>
            </a:r>
            <a:r>
              <a:rPr lang="en-US" dirty="0" err="1">
                <a:solidFill>
                  <a:srgbClr val="C00000"/>
                </a:solidFill>
              </a:rPr>
              <a:t>veya</a:t>
            </a:r>
            <a:r>
              <a:rPr lang="en-US" dirty="0">
                <a:solidFill>
                  <a:srgbClr val="C00000"/>
                </a:solidFill>
              </a:rPr>
              <a:t> </a:t>
            </a:r>
            <a:r>
              <a:rPr lang="en-US" dirty="0" err="1">
                <a:solidFill>
                  <a:srgbClr val="C00000"/>
                </a:solidFill>
              </a:rPr>
              <a:t>geliştirmek</a:t>
            </a:r>
            <a:r>
              <a:rPr lang="en-US" dirty="0">
                <a:solidFill>
                  <a:srgbClr val="C00000"/>
                </a:solidFill>
              </a:rPr>
              <a:t> </a:t>
            </a:r>
            <a:r>
              <a:rPr lang="en-US" dirty="0" err="1">
                <a:solidFill>
                  <a:srgbClr val="C00000"/>
                </a:solidFill>
              </a:rPr>
              <a:t>için</a:t>
            </a:r>
            <a:r>
              <a:rPr lang="en-US" dirty="0">
                <a:solidFill>
                  <a:srgbClr val="C00000"/>
                </a:solidFill>
              </a:rPr>
              <a:t> </a:t>
            </a:r>
            <a:r>
              <a:rPr lang="en-US" dirty="0" err="1">
                <a:solidFill>
                  <a:srgbClr val="C00000"/>
                </a:solidFill>
              </a:rPr>
              <a:t>pasif</a:t>
            </a:r>
            <a:r>
              <a:rPr lang="en-US" dirty="0">
                <a:solidFill>
                  <a:srgbClr val="C00000"/>
                </a:solidFill>
              </a:rPr>
              <a:t>, </a:t>
            </a:r>
            <a:r>
              <a:rPr lang="en-US" dirty="0" err="1">
                <a:solidFill>
                  <a:srgbClr val="C00000"/>
                </a:solidFill>
              </a:rPr>
              <a:t>aktif</a:t>
            </a:r>
            <a:r>
              <a:rPr lang="en-US" dirty="0">
                <a:solidFill>
                  <a:srgbClr val="C00000"/>
                </a:solidFill>
              </a:rPr>
              <a:t> </a:t>
            </a:r>
            <a:r>
              <a:rPr lang="en-US" dirty="0" err="1">
                <a:solidFill>
                  <a:srgbClr val="C00000"/>
                </a:solidFill>
              </a:rPr>
              <a:t>destekli</a:t>
            </a:r>
            <a:r>
              <a:rPr lang="en-US" dirty="0">
                <a:solidFill>
                  <a:srgbClr val="C00000"/>
                </a:solidFill>
              </a:rPr>
              <a:t>, </a:t>
            </a:r>
            <a:r>
              <a:rPr lang="en-US" dirty="0" err="1">
                <a:solidFill>
                  <a:srgbClr val="C00000"/>
                </a:solidFill>
              </a:rPr>
              <a:t>aktif</a:t>
            </a:r>
            <a:r>
              <a:rPr lang="en-US" dirty="0">
                <a:solidFill>
                  <a:srgbClr val="C00000"/>
                </a:solidFill>
              </a:rPr>
              <a:t> </a:t>
            </a:r>
            <a:r>
              <a:rPr lang="en-US" dirty="0" err="1">
                <a:solidFill>
                  <a:srgbClr val="C00000"/>
                </a:solidFill>
              </a:rPr>
              <a:t>veya</a:t>
            </a:r>
            <a:r>
              <a:rPr lang="en-US" dirty="0">
                <a:solidFill>
                  <a:srgbClr val="C00000"/>
                </a:solidFill>
              </a:rPr>
              <a:t> </a:t>
            </a:r>
            <a:r>
              <a:rPr lang="en-US" dirty="0" err="1">
                <a:solidFill>
                  <a:srgbClr val="C00000"/>
                </a:solidFill>
              </a:rPr>
              <a:t>dirençli</a:t>
            </a:r>
            <a:r>
              <a:rPr lang="en-US" dirty="0">
                <a:solidFill>
                  <a:srgbClr val="C00000"/>
                </a:solidFill>
              </a:rPr>
              <a:t> </a:t>
            </a:r>
            <a:r>
              <a:rPr lang="en-US" dirty="0" err="1">
                <a:solidFill>
                  <a:srgbClr val="C00000"/>
                </a:solidFill>
              </a:rPr>
              <a:t>eklem</a:t>
            </a:r>
            <a:r>
              <a:rPr lang="en-US" dirty="0">
                <a:solidFill>
                  <a:srgbClr val="C00000"/>
                </a:solidFill>
              </a:rPr>
              <a:t> </a:t>
            </a:r>
            <a:r>
              <a:rPr lang="en-US" dirty="0" err="1">
                <a:solidFill>
                  <a:srgbClr val="C00000"/>
                </a:solidFill>
              </a:rPr>
              <a:t>hareket</a:t>
            </a:r>
            <a:r>
              <a:rPr lang="en-US" dirty="0">
                <a:solidFill>
                  <a:srgbClr val="C00000"/>
                </a:solidFill>
              </a:rPr>
              <a:t> </a:t>
            </a:r>
            <a:r>
              <a:rPr lang="en-US" dirty="0" err="1">
                <a:solidFill>
                  <a:srgbClr val="C00000"/>
                </a:solidFill>
              </a:rPr>
              <a:t>açıklığı</a:t>
            </a:r>
            <a:r>
              <a:rPr lang="en-US" dirty="0">
                <a:solidFill>
                  <a:srgbClr val="C00000"/>
                </a:solidFill>
              </a:rPr>
              <a:t> </a:t>
            </a:r>
            <a:r>
              <a:rPr lang="en-US" dirty="0" err="1">
                <a:solidFill>
                  <a:srgbClr val="C00000"/>
                </a:solidFill>
              </a:rPr>
              <a:t>egzersizleri</a:t>
            </a:r>
            <a:endParaRPr lang="tr-TR" dirty="0">
              <a:solidFill>
                <a:srgbClr val="C00000"/>
              </a:solidFill>
            </a:endParaRPr>
          </a:p>
          <a:p>
            <a:pPr lvl="0"/>
            <a:r>
              <a:rPr lang="en-US" dirty="0" err="1">
                <a:solidFill>
                  <a:srgbClr val="C00000"/>
                </a:solidFill>
              </a:rPr>
              <a:t>Mobilizasyon</a:t>
            </a:r>
            <a:r>
              <a:rPr lang="en-US" dirty="0">
                <a:solidFill>
                  <a:srgbClr val="C00000"/>
                </a:solidFill>
              </a:rPr>
              <a:t> </a:t>
            </a:r>
            <a:r>
              <a:rPr lang="en-US" dirty="0" err="1">
                <a:solidFill>
                  <a:srgbClr val="C00000"/>
                </a:solidFill>
              </a:rPr>
              <a:t>ve</a:t>
            </a:r>
            <a:r>
              <a:rPr lang="en-US" dirty="0">
                <a:solidFill>
                  <a:srgbClr val="C00000"/>
                </a:solidFill>
              </a:rPr>
              <a:t> </a:t>
            </a:r>
            <a:r>
              <a:rPr lang="en-US" dirty="0" err="1">
                <a:solidFill>
                  <a:srgbClr val="C00000"/>
                </a:solidFill>
              </a:rPr>
              <a:t>rehabilitasyon</a:t>
            </a:r>
            <a:r>
              <a:rPr lang="en-US" dirty="0">
                <a:solidFill>
                  <a:srgbClr val="C00000"/>
                </a:solidFill>
              </a:rPr>
              <a:t> (</a:t>
            </a:r>
            <a:r>
              <a:rPr lang="en-US" dirty="0" err="1">
                <a:solidFill>
                  <a:srgbClr val="C00000"/>
                </a:solidFill>
              </a:rPr>
              <a:t>örneğin</a:t>
            </a:r>
            <a:r>
              <a:rPr lang="en-US" dirty="0">
                <a:solidFill>
                  <a:srgbClr val="C00000"/>
                </a:solidFill>
              </a:rPr>
              <a:t> </a:t>
            </a:r>
            <a:r>
              <a:rPr lang="en-US" dirty="0" err="1">
                <a:solidFill>
                  <a:srgbClr val="C00000"/>
                </a:solidFill>
              </a:rPr>
              <a:t>yatak</a:t>
            </a:r>
            <a:r>
              <a:rPr lang="en-US" dirty="0">
                <a:solidFill>
                  <a:srgbClr val="C00000"/>
                </a:solidFill>
              </a:rPr>
              <a:t> </a:t>
            </a:r>
            <a:r>
              <a:rPr lang="en-US" dirty="0" err="1">
                <a:solidFill>
                  <a:srgbClr val="C00000"/>
                </a:solidFill>
              </a:rPr>
              <a:t>içi</a:t>
            </a:r>
            <a:r>
              <a:rPr lang="en-US" dirty="0">
                <a:solidFill>
                  <a:srgbClr val="C00000"/>
                </a:solidFill>
              </a:rPr>
              <a:t> </a:t>
            </a:r>
            <a:r>
              <a:rPr lang="en-US" dirty="0" err="1">
                <a:solidFill>
                  <a:srgbClr val="C00000"/>
                </a:solidFill>
              </a:rPr>
              <a:t>mobilite</a:t>
            </a:r>
            <a:r>
              <a:rPr lang="en-US" dirty="0">
                <a:solidFill>
                  <a:srgbClr val="C00000"/>
                </a:solidFill>
              </a:rPr>
              <a:t>, </a:t>
            </a:r>
            <a:r>
              <a:rPr lang="en-US" dirty="0" err="1">
                <a:solidFill>
                  <a:srgbClr val="C00000"/>
                </a:solidFill>
              </a:rPr>
              <a:t>yataktan</a:t>
            </a:r>
            <a:r>
              <a:rPr lang="en-US" dirty="0">
                <a:solidFill>
                  <a:srgbClr val="C00000"/>
                </a:solidFill>
              </a:rPr>
              <a:t> </a:t>
            </a:r>
            <a:r>
              <a:rPr lang="en-US" dirty="0" err="1">
                <a:solidFill>
                  <a:srgbClr val="C00000"/>
                </a:solidFill>
              </a:rPr>
              <a:t>kalkma</a:t>
            </a:r>
            <a:r>
              <a:rPr lang="en-US" dirty="0">
                <a:solidFill>
                  <a:srgbClr val="C00000"/>
                </a:solidFill>
              </a:rPr>
              <a:t>, </a:t>
            </a:r>
            <a:r>
              <a:rPr lang="en-US" dirty="0" err="1">
                <a:solidFill>
                  <a:srgbClr val="C00000"/>
                </a:solidFill>
              </a:rPr>
              <a:t>oturma</a:t>
            </a:r>
            <a:r>
              <a:rPr lang="en-US" dirty="0">
                <a:solidFill>
                  <a:srgbClr val="C00000"/>
                </a:solidFill>
              </a:rPr>
              <a:t> </a:t>
            </a:r>
            <a:r>
              <a:rPr lang="en-US" dirty="0" err="1">
                <a:solidFill>
                  <a:srgbClr val="C00000"/>
                </a:solidFill>
              </a:rPr>
              <a:t>dengesi</a:t>
            </a:r>
            <a:r>
              <a:rPr lang="en-US" dirty="0">
                <a:solidFill>
                  <a:srgbClr val="C00000"/>
                </a:solidFill>
              </a:rPr>
              <a:t>, </a:t>
            </a:r>
            <a:r>
              <a:rPr lang="en-US" dirty="0" err="1">
                <a:solidFill>
                  <a:srgbClr val="C00000"/>
                </a:solidFill>
              </a:rPr>
              <a:t>ayakta</a:t>
            </a:r>
            <a:r>
              <a:rPr lang="en-US" dirty="0">
                <a:solidFill>
                  <a:srgbClr val="C00000"/>
                </a:solidFill>
              </a:rPr>
              <a:t> </a:t>
            </a:r>
            <a:r>
              <a:rPr lang="en-US" dirty="0" err="1">
                <a:solidFill>
                  <a:srgbClr val="C00000"/>
                </a:solidFill>
              </a:rPr>
              <a:t>durma</a:t>
            </a:r>
            <a:r>
              <a:rPr lang="en-US" dirty="0">
                <a:solidFill>
                  <a:srgbClr val="C00000"/>
                </a:solidFill>
              </a:rPr>
              <a:t>, </a:t>
            </a:r>
            <a:r>
              <a:rPr lang="en-US" dirty="0" err="1">
                <a:solidFill>
                  <a:srgbClr val="C00000"/>
                </a:solidFill>
              </a:rPr>
              <a:t>yürüme</a:t>
            </a:r>
            <a:r>
              <a:rPr lang="en-US" dirty="0">
                <a:solidFill>
                  <a:srgbClr val="C00000"/>
                </a:solidFill>
              </a:rPr>
              <a:t>, </a:t>
            </a:r>
            <a:r>
              <a:rPr lang="en-US" dirty="0" err="1">
                <a:solidFill>
                  <a:srgbClr val="C00000"/>
                </a:solidFill>
              </a:rPr>
              <a:t>eğik</a:t>
            </a:r>
            <a:r>
              <a:rPr lang="en-US" dirty="0">
                <a:solidFill>
                  <a:srgbClr val="C00000"/>
                </a:solidFill>
              </a:rPr>
              <a:t> masa (tilt table), </a:t>
            </a:r>
            <a:r>
              <a:rPr lang="en-US" dirty="0" err="1">
                <a:solidFill>
                  <a:srgbClr val="C00000"/>
                </a:solidFill>
              </a:rPr>
              <a:t>ayakta</a:t>
            </a:r>
            <a:r>
              <a:rPr lang="en-US" dirty="0">
                <a:solidFill>
                  <a:srgbClr val="C00000"/>
                </a:solidFill>
              </a:rPr>
              <a:t> </a:t>
            </a:r>
            <a:r>
              <a:rPr lang="en-US" dirty="0" err="1">
                <a:solidFill>
                  <a:srgbClr val="C00000"/>
                </a:solidFill>
              </a:rPr>
              <a:t>tutan</a:t>
            </a:r>
            <a:r>
              <a:rPr lang="en-US" dirty="0">
                <a:solidFill>
                  <a:srgbClr val="C00000"/>
                </a:solidFill>
              </a:rPr>
              <a:t> </a:t>
            </a:r>
            <a:r>
              <a:rPr lang="en-US" dirty="0" err="1">
                <a:solidFill>
                  <a:srgbClr val="C00000"/>
                </a:solidFill>
              </a:rPr>
              <a:t>kaldıraç</a:t>
            </a:r>
            <a:r>
              <a:rPr lang="en-US" dirty="0">
                <a:solidFill>
                  <a:srgbClr val="C00000"/>
                </a:solidFill>
              </a:rPr>
              <a:t> (standing hoists), </a:t>
            </a:r>
            <a:r>
              <a:rPr lang="en-US" dirty="0" err="1">
                <a:solidFill>
                  <a:srgbClr val="C00000"/>
                </a:solidFill>
              </a:rPr>
              <a:t>üst</a:t>
            </a:r>
            <a:r>
              <a:rPr lang="en-US" dirty="0">
                <a:solidFill>
                  <a:srgbClr val="C00000"/>
                </a:solidFill>
              </a:rPr>
              <a:t> </a:t>
            </a:r>
            <a:r>
              <a:rPr lang="en-US" dirty="0" err="1">
                <a:solidFill>
                  <a:srgbClr val="C00000"/>
                </a:solidFill>
              </a:rPr>
              <a:t>veya</a:t>
            </a:r>
            <a:r>
              <a:rPr lang="en-US" dirty="0">
                <a:solidFill>
                  <a:srgbClr val="C00000"/>
                </a:solidFill>
              </a:rPr>
              <a:t> alt </a:t>
            </a:r>
            <a:r>
              <a:rPr lang="en-US" dirty="0" err="1">
                <a:solidFill>
                  <a:srgbClr val="C00000"/>
                </a:solidFill>
              </a:rPr>
              <a:t>ekstremite</a:t>
            </a:r>
            <a:r>
              <a:rPr lang="en-US" dirty="0">
                <a:solidFill>
                  <a:srgbClr val="C00000"/>
                </a:solidFill>
              </a:rPr>
              <a:t> </a:t>
            </a:r>
            <a:r>
              <a:rPr lang="en-US" dirty="0" err="1">
                <a:solidFill>
                  <a:srgbClr val="C00000"/>
                </a:solidFill>
              </a:rPr>
              <a:t>ergometrisi</a:t>
            </a:r>
            <a:r>
              <a:rPr lang="en-US" dirty="0">
                <a:solidFill>
                  <a:srgbClr val="C00000"/>
                </a:solidFill>
              </a:rPr>
              <a:t>, </a:t>
            </a:r>
            <a:r>
              <a:rPr lang="en-US" dirty="0" err="1">
                <a:solidFill>
                  <a:srgbClr val="C00000"/>
                </a:solidFill>
              </a:rPr>
              <a:t>egzersiz</a:t>
            </a:r>
            <a:r>
              <a:rPr lang="en-US" dirty="0">
                <a:solidFill>
                  <a:srgbClr val="C00000"/>
                </a:solidFill>
              </a:rPr>
              <a:t> </a:t>
            </a:r>
            <a:r>
              <a:rPr lang="en-US" dirty="0" err="1">
                <a:solidFill>
                  <a:srgbClr val="C00000"/>
                </a:solidFill>
              </a:rPr>
              <a:t>programları</a:t>
            </a:r>
            <a:r>
              <a:rPr lang="en-US" dirty="0">
                <a:solidFill>
                  <a:srgbClr val="C00000"/>
                </a:solidFill>
              </a:rPr>
              <a:t>).</a:t>
            </a:r>
            <a:endParaRPr lang="tr-TR" dirty="0">
              <a:solidFill>
                <a:srgbClr val="C00000"/>
              </a:solidFill>
            </a:endParaRPr>
          </a:p>
          <a:p>
            <a:pPr lvl="1"/>
            <a:r>
              <a:rPr lang="en-US" dirty="0" err="1"/>
              <a:t>Tablo</a:t>
            </a:r>
            <a:r>
              <a:rPr lang="en-US" dirty="0"/>
              <a:t> 6, COVID-19 </a:t>
            </a:r>
            <a:r>
              <a:rPr lang="en-US" dirty="0" err="1"/>
              <a:t>hastalarında</a:t>
            </a:r>
            <a:r>
              <a:rPr lang="en-US" dirty="0"/>
              <a:t> </a:t>
            </a:r>
            <a:r>
              <a:rPr lang="en-US" dirty="0" err="1"/>
              <a:t>bu</a:t>
            </a:r>
            <a:r>
              <a:rPr lang="en-US" dirty="0"/>
              <a:t> </a:t>
            </a:r>
            <a:r>
              <a:rPr lang="en-US" dirty="0" err="1"/>
              <a:t>aktivitelerin</a:t>
            </a:r>
            <a:r>
              <a:rPr lang="en-US" dirty="0"/>
              <a:t> </a:t>
            </a:r>
            <a:r>
              <a:rPr lang="en-US" dirty="0" err="1"/>
              <a:t>uygulanması</a:t>
            </a:r>
            <a:r>
              <a:rPr lang="en-US" dirty="0"/>
              <a:t> </a:t>
            </a:r>
            <a:r>
              <a:rPr lang="en-US" dirty="0" err="1"/>
              <a:t>için</a:t>
            </a:r>
            <a:r>
              <a:rPr lang="en-US" dirty="0"/>
              <a:t> </a:t>
            </a:r>
            <a:r>
              <a:rPr lang="en-US" dirty="0" err="1"/>
              <a:t>önerileri</a:t>
            </a:r>
            <a:r>
              <a:rPr lang="en-US" dirty="0"/>
              <a:t> </a:t>
            </a:r>
            <a:r>
              <a:rPr lang="en-US" dirty="0" err="1"/>
              <a:t>özetlemektedir</a:t>
            </a:r>
            <a:r>
              <a:rPr lang="en-US" dirty="0"/>
              <a:t>.</a:t>
            </a:r>
            <a:endParaRPr lang="tr-TR" dirty="0"/>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4014206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0960"/>
            <a:ext cx="10515600" cy="1316219"/>
          </a:xfrm>
        </p:spPr>
        <p:txBody>
          <a:bodyPr>
            <a:normAutofit/>
          </a:bodyPr>
          <a:lstStyle/>
          <a:p>
            <a:r>
              <a:rPr lang="en-US" altLang="tr-TR" sz="2000" b="1" dirty="0" err="1">
                <a:solidFill>
                  <a:srgbClr val="C00000"/>
                </a:solidFill>
                <a:latin typeface="Calisto MT" panose="02040603050505030304" pitchFamily="18" charset="0"/>
                <a:ea typeface="Arial" panose="020B0604020202020204" pitchFamily="34" charset="0"/>
              </a:rPr>
              <a:t>Tablo</a:t>
            </a:r>
            <a:r>
              <a:rPr lang="en-US" altLang="tr-TR" sz="2000" b="1" dirty="0">
                <a:solidFill>
                  <a:srgbClr val="C00000"/>
                </a:solidFill>
                <a:latin typeface="Calisto MT" panose="02040603050505030304" pitchFamily="18" charset="0"/>
                <a:ea typeface="Arial" panose="020B0604020202020204" pitchFamily="34" charset="0"/>
              </a:rPr>
              <a:t> 6. </a:t>
            </a:r>
            <a:r>
              <a:rPr lang="en-US" altLang="tr-TR" sz="2000" b="1" dirty="0" err="1">
                <a:solidFill>
                  <a:srgbClr val="C00000"/>
                </a:solidFill>
                <a:latin typeface="Calisto MT" panose="02040603050505030304" pitchFamily="18" charset="0"/>
                <a:ea typeface="Arial" panose="020B0604020202020204" pitchFamily="34" charset="0"/>
              </a:rPr>
              <a:t>Fizyoterapi</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mobilizasyonu</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egzersiz</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ve</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rehabilitasyon</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müdahaleleri</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a:solidFill>
                  <a:srgbClr val="C00000"/>
                </a:solidFill>
                <a:latin typeface="Calisto MT" panose="02040603050505030304" pitchFamily="18" charset="0"/>
                <a:ea typeface="Arial" panose="020B0604020202020204" pitchFamily="34" charset="0"/>
              </a:rPr>
              <a:t>için</a:t>
            </a:r>
            <a:r>
              <a:rPr lang="en-US" altLang="tr-TR" sz="2000" b="1" dirty="0">
                <a:solidFill>
                  <a:srgbClr val="C00000"/>
                </a:solidFill>
                <a:latin typeface="Calisto MT" panose="02040603050505030304" pitchFamily="18" charset="0"/>
                <a:ea typeface="Arial" panose="020B0604020202020204" pitchFamily="34" charset="0"/>
              </a:rPr>
              <a:t> </a:t>
            </a:r>
            <a:r>
              <a:rPr lang="en-US" altLang="tr-TR" sz="2000" b="1" dirty="0" err="1" smtClean="0">
                <a:solidFill>
                  <a:srgbClr val="C00000"/>
                </a:solidFill>
                <a:latin typeface="Calisto MT" panose="02040603050505030304" pitchFamily="18" charset="0"/>
                <a:ea typeface="Arial" panose="020B0604020202020204" pitchFamily="34" charset="0"/>
              </a:rPr>
              <a:t>öneriler</a:t>
            </a:r>
            <a:endParaRPr lang="tr-TR" sz="2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20365444"/>
              </p:ext>
            </p:extLst>
          </p:nvPr>
        </p:nvGraphicFramePr>
        <p:xfrm>
          <a:off x="696685" y="1149533"/>
          <a:ext cx="11103429" cy="5470799"/>
        </p:xfrm>
        <a:graphic>
          <a:graphicData uri="http://schemas.openxmlformats.org/drawingml/2006/table">
            <a:tbl>
              <a:tblPr firstRow="1" firstCol="1" lastRow="1" lastCol="1" bandRow="1" bandCol="1">
                <a:tableStyleId>{5C22544A-7EE6-4342-B048-85BDC9FD1C3A}</a:tableStyleId>
              </a:tblPr>
              <a:tblGrid>
                <a:gridCol w="802157">
                  <a:extLst>
                    <a:ext uri="{9D8B030D-6E8A-4147-A177-3AD203B41FA5}">
                      <a16:colId xmlns:a16="http://schemas.microsoft.com/office/drawing/2014/main" val="111642562"/>
                    </a:ext>
                  </a:extLst>
                </a:gridCol>
                <a:gridCol w="10301272">
                  <a:extLst>
                    <a:ext uri="{9D8B030D-6E8A-4147-A177-3AD203B41FA5}">
                      <a16:colId xmlns:a16="http://schemas.microsoft.com/office/drawing/2014/main" val="1648808557"/>
                    </a:ext>
                  </a:extLst>
                </a:gridCol>
              </a:tblGrid>
              <a:tr h="250961">
                <a:tc>
                  <a:txBody>
                    <a:bodyPr/>
                    <a:lstStyle/>
                    <a:p>
                      <a:pPr marL="66675">
                        <a:spcAft>
                          <a:spcPts val="0"/>
                        </a:spcAft>
                      </a:pPr>
                      <a:r>
                        <a:rPr lang="en-US" sz="1600">
                          <a:solidFill>
                            <a:schemeClr val="tx1"/>
                          </a:solidFill>
                          <a:effectLst/>
                        </a:rPr>
                        <a:t> </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a:lnSpc>
                          <a:spcPts val="1290"/>
                        </a:lnSpc>
                        <a:spcAft>
                          <a:spcPts val="0"/>
                        </a:spcAft>
                      </a:pPr>
                      <a:endParaRPr lang="tr-TR" sz="2000" dirty="0" smtClean="0">
                        <a:solidFill>
                          <a:schemeClr val="tx1"/>
                        </a:solidFill>
                        <a:effectLst/>
                      </a:endParaRPr>
                    </a:p>
                    <a:p>
                      <a:pPr marL="69850">
                        <a:lnSpc>
                          <a:spcPts val="1290"/>
                        </a:lnSpc>
                        <a:spcAft>
                          <a:spcPts val="0"/>
                        </a:spcAft>
                      </a:pPr>
                      <a:r>
                        <a:rPr lang="en-US" sz="2000" dirty="0" err="1" smtClean="0">
                          <a:solidFill>
                            <a:schemeClr val="tx1"/>
                          </a:solidFill>
                          <a:effectLst/>
                        </a:rPr>
                        <a:t>Öneriler</a:t>
                      </a:r>
                      <a:endParaRPr lang="tr-TR" sz="2000" dirty="0" smtClean="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p>
                      <a:pPr marL="69850">
                        <a:lnSpc>
                          <a:spcPts val="1290"/>
                        </a:lnSpc>
                        <a:spcAft>
                          <a:spcPts val="0"/>
                        </a:spcAft>
                      </a:pP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029790971"/>
                  </a:ext>
                </a:extLst>
              </a:tr>
              <a:tr h="2541177">
                <a:tc>
                  <a:txBody>
                    <a:bodyPr/>
                    <a:lstStyle/>
                    <a:p>
                      <a:pPr marL="69850">
                        <a:lnSpc>
                          <a:spcPts val="1355"/>
                        </a:lnSpc>
                        <a:spcAft>
                          <a:spcPts val="0"/>
                        </a:spcAft>
                      </a:pPr>
                      <a:r>
                        <a:rPr lang="en-US" sz="1600">
                          <a:solidFill>
                            <a:schemeClr val="tx1"/>
                          </a:solidFill>
                          <a:effectLst/>
                        </a:rPr>
                        <a:t>6.1</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6515" algn="just">
                        <a:spcAft>
                          <a:spcPts val="0"/>
                        </a:spcAft>
                      </a:pPr>
                      <a:r>
                        <a:rPr lang="en-US" sz="1600" dirty="0" err="1">
                          <a:solidFill>
                            <a:schemeClr val="tx1"/>
                          </a:solidFill>
                          <a:effectLst/>
                        </a:rPr>
                        <a:t>Kişisel</a:t>
                      </a:r>
                      <a:r>
                        <a:rPr lang="en-US" sz="1600" dirty="0">
                          <a:solidFill>
                            <a:schemeClr val="tx1"/>
                          </a:solidFill>
                          <a:effectLst/>
                        </a:rPr>
                        <a:t> </a:t>
                      </a:r>
                      <a:r>
                        <a:rPr lang="en-US" sz="1600" dirty="0" err="1">
                          <a:solidFill>
                            <a:schemeClr val="tx1"/>
                          </a:solidFill>
                          <a:effectLst/>
                        </a:rPr>
                        <a:t>Koruyucu</a:t>
                      </a:r>
                      <a:r>
                        <a:rPr lang="en-US" sz="1600" dirty="0">
                          <a:solidFill>
                            <a:schemeClr val="tx1"/>
                          </a:solidFill>
                          <a:effectLst/>
                        </a:rPr>
                        <a:t> </a:t>
                      </a:r>
                      <a:r>
                        <a:rPr lang="en-US" sz="1600" dirty="0" err="1">
                          <a:solidFill>
                            <a:schemeClr val="tx1"/>
                          </a:solidFill>
                          <a:effectLst/>
                        </a:rPr>
                        <a:t>Donanım</a:t>
                      </a:r>
                      <a:r>
                        <a:rPr lang="en-US" sz="1600" dirty="0">
                          <a:solidFill>
                            <a:schemeClr val="tx1"/>
                          </a:solidFill>
                          <a:effectLst/>
                        </a:rPr>
                        <a:t> (KKD): </a:t>
                      </a:r>
                      <a:endParaRPr lang="tr-TR" sz="1600" dirty="0">
                        <a:solidFill>
                          <a:schemeClr val="tx1"/>
                        </a:solidFill>
                        <a:effectLst/>
                      </a:endParaRPr>
                    </a:p>
                    <a:p>
                      <a:pPr marL="69850" marR="56515" algn="just">
                        <a:lnSpc>
                          <a:spcPct val="115000"/>
                        </a:lnSpc>
                        <a:spcAft>
                          <a:spcPts val="0"/>
                        </a:spcAft>
                      </a:pPr>
                      <a:r>
                        <a:rPr lang="en-US" sz="1600" dirty="0" err="1" smtClean="0">
                          <a:solidFill>
                            <a:schemeClr val="tx1"/>
                          </a:solidFill>
                          <a:effectLst/>
                        </a:rPr>
                        <a:t>Damlacık</a:t>
                      </a:r>
                      <a:r>
                        <a:rPr lang="en-US" sz="1600" dirty="0" smtClean="0">
                          <a:solidFill>
                            <a:schemeClr val="tx1"/>
                          </a:solidFill>
                          <a:effectLst/>
                        </a:rPr>
                        <a:t> </a:t>
                      </a:r>
                      <a:r>
                        <a:rPr lang="en-US" sz="1600" dirty="0" err="1">
                          <a:solidFill>
                            <a:schemeClr val="tx1"/>
                          </a:solidFill>
                          <a:effectLst/>
                        </a:rPr>
                        <a:t>için</a:t>
                      </a:r>
                      <a:r>
                        <a:rPr lang="en-US" sz="1600" dirty="0">
                          <a:solidFill>
                            <a:schemeClr val="tx1"/>
                          </a:solidFill>
                          <a:effectLst/>
                        </a:rPr>
                        <a:t> </a:t>
                      </a:r>
                      <a:r>
                        <a:rPr lang="en-US" sz="1600" dirty="0" err="1">
                          <a:solidFill>
                            <a:schemeClr val="tx1"/>
                          </a:solidFill>
                          <a:effectLst/>
                        </a:rPr>
                        <a:t>alınan</a:t>
                      </a:r>
                      <a:r>
                        <a:rPr lang="en-US" sz="1600" dirty="0">
                          <a:solidFill>
                            <a:schemeClr val="tx1"/>
                          </a:solidFill>
                          <a:effectLst/>
                        </a:rPr>
                        <a:t> </a:t>
                      </a:r>
                      <a:r>
                        <a:rPr lang="en-US" sz="1600" dirty="0" err="1">
                          <a:solidFill>
                            <a:schemeClr val="tx1"/>
                          </a:solidFill>
                          <a:effectLst/>
                        </a:rPr>
                        <a:t>önlemler</a:t>
                      </a:r>
                      <a:r>
                        <a:rPr lang="en-US" sz="1600" dirty="0">
                          <a:solidFill>
                            <a:schemeClr val="tx1"/>
                          </a:solidFill>
                          <a:effectLst/>
                        </a:rPr>
                        <a:t> </a:t>
                      </a:r>
                      <a:r>
                        <a:rPr lang="en-US" sz="1600" dirty="0" err="1">
                          <a:solidFill>
                            <a:schemeClr val="tx1"/>
                          </a:solidFill>
                          <a:effectLst/>
                        </a:rPr>
                        <a:t>çoğu</a:t>
                      </a:r>
                      <a:r>
                        <a:rPr lang="en-US" sz="1600" dirty="0">
                          <a:solidFill>
                            <a:schemeClr val="tx1"/>
                          </a:solidFill>
                          <a:effectLst/>
                        </a:rPr>
                        <a:t> </a:t>
                      </a:r>
                      <a:r>
                        <a:rPr lang="en-US" sz="1600" dirty="0" err="1">
                          <a:solidFill>
                            <a:schemeClr val="tx1"/>
                          </a:solidFill>
                          <a:effectLst/>
                        </a:rPr>
                        <a:t>durumda</a:t>
                      </a:r>
                      <a:r>
                        <a:rPr lang="en-US" sz="1600" dirty="0">
                          <a:solidFill>
                            <a:schemeClr val="tx1"/>
                          </a:solidFill>
                          <a:effectLst/>
                        </a:rPr>
                        <a:t> </a:t>
                      </a:r>
                      <a:r>
                        <a:rPr lang="en-US" sz="1600" dirty="0" err="1">
                          <a:solidFill>
                            <a:schemeClr val="tx1"/>
                          </a:solidFill>
                          <a:effectLst/>
                        </a:rPr>
                        <a:t>mobilizasyon</a:t>
                      </a:r>
                      <a:r>
                        <a:rPr lang="en-US" sz="1600" dirty="0">
                          <a:solidFill>
                            <a:schemeClr val="tx1"/>
                          </a:solidFill>
                          <a:effectLst/>
                        </a:rPr>
                        <a:t>, </a:t>
                      </a:r>
                      <a:r>
                        <a:rPr lang="en-US" sz="1600" dirty="0" err="1">
                          <a:solidFill>
                            <a:schemeClr val="tx1"/>
                          </a:solidFill>
                          <a:effectLst/>
                        </a:rPr>
                        <a:t>egzersiz</a:t>
                      </a:r>
                      <a:r>
                        <a:rPr lang="en-US" sz="1600" dirty="0">
                          <a:solidFill>
                            <a:schemeClr val="tx1"/>
                          </a:solidFill>
                          <a:effectLst/>
                        </a:rPr>
                        <a:t> </a:t>
                      </a:r>
                      <a:r>
                        <a:rPr lang="en-US" sz="1600" dirty="0" err="1">
                          <a:solidFill>
                            <a:schemeClr val="tx1"/>
                          </a:solidFill>
                          <a:effectLst/>
                        </a:rPr>
                        <a:t>ve</a:t>
                      </a:r>
                      <a:r>
                        <a:rPr lang="en-US" sz="1600" dirty="0">
                          <a:solidFill>
                            <a:schemeClr val="tx1"/>
                          </a:solidFill>
                          <a:effectLst/>
                        </a:rPr>
                        <a:t> </a:t>
                      </a:r>
                      <a:r>
                        <a:rPr lang="en-US" sz="1600" dirty="0" err="1">
                          <a:solidFill>
                            <a:schemeClr val="tx1"/>
                          </a:solidFill>
                          <a:effectLst/>
                        </a:rPr>
                        <a:t>rehabilitasyonun</a:t>
                      </a:r>
                      <a:r>
                        <a:rPr lang="en-US" sz="1600" dirty="0">
                          <a:solidFill>
                            <a:schemeClr val="tx1"/>
                          </a:solidFill>
                          <a:effectLst/>
                        </a:rPr>
                        <a:t> </a:t>
                      </a:r>
                      <a:r>
                        <a:rPr lang="en-US" sz="1600" dirty="0" err="1">
                          <a:solidFill>
                            <a:schemeClr val="tx1"/>
                          </a:solidFill>
                          <a:effectLst/>
                        </a:rPr>
                        <a:t>sağlanması</a:t>
                      </a:r>
                      <a:r>
                        <a:rPr lang="en-US" sz="1600" dirty="0">
                          <a:solidFill>
                            <a:schemeClr val="tx1"/>
                          </a:solidFill>
                          <a:effectLst/>
                        </a:rPr>
                        <a:t> </a:t>
                      </a:r>
                      <a:r>
                        <a:rPr lang="en-US" sz="1600" dirty="0" err="1">
                          <a:solidFill>
                            <a:schemeClr val="tx1"/>
                          </a:solidFill>
                          <a:effectLst/>
                        </a:rPr>
                        <a:t>için</a:t>
                      </a:r>
                      <a:r>
                        <a:rPr lang="en-US" sz="1600" dirty="0">
                          <a:solidFill>
                            <a:schemeClr val="tx1"/>
                          </a:solidFill>
                          <a:effectLst/>
                        </a:rPr>
                        <a:t> </a:t>
                      </a:r>
                      <a:r>
                        <a:rPr lang="en-US" sz="1600" dirty="0" err="1">
                          <a:solidFill>
                            <a:schemeClr val="tx1"/>
                          </a:solidFill>
                          <a:effectLst/>
                        </a:rPr>
                        <a:t>uygun</a:t>
                      </a:r>
                      <a:r>
                        <a:rPr lang="en-US" sz="1600" dirty="0">
                          <a:solidFill>
                            <a:schemeClr val="tx1"/>
                          </a:solidFill>
                          <a:effectLst/>
                        </a:rPr>
                        <a:t> </a:t>
                      </a:r>
                      <a:r>
                        <a:rPr lang="en-US" sz="1600" dirty="0" err="1">
                          <a:solidFill>
                            <a:schemeClr val="tx1"/>
                          </a:solidFill>
                          <a:effectLst/>
                        </a:rPr>
                        <a:t>olmalıdır</a:t>
                      </a:r>
                      <a:r>
                        <a:rPr lang="en-US" sz="1600" dirty="0">
                          <a:solidFill>
                            <a:schemeClr val="tx1"/>
                          </a:solidFill>
                          <a:effectLst/>
                        </a:rPr>
                        <a:t>. </a:t>
                      </a:r>
                      <a:r>
                        <a:rPr lang="en-US" sz="1600" dirty="0" err="1">
                          <a:solidFill>
                            <a:schemeClr val="tx1"/>
                          </a:solidFill>
                          <a:effectLst/>
                        </a:rPr>
                        <a:t>Bununla</a:t>
                      </a:r>
                      <a:r>
                        <a:rPr lang="en-US" sz="1600" dirty="0">
                          <a:solidFill>
                            <a:schemeClr val="tx1"/>
                          </a:solidFill>
                          <a:effectLst/>
                        </a:rPr>
                        <a:t> </a:t>
                      </a:r>
                      <a:r>
                        <a:rPr lang="en-US" sz="1600" dirty="0" err="1">
                          <a:solidFill>
                            <a:schemeClr val="tx1"/>
                          </a:solidFill>
                          <a:effectLst/>
                        </a:rPr>
                        <a:t>birlikte</a:t>
                      </a:r>
                      <a:r>
                        <a:rPr lang="en-US" sz="1600" dirty="0">
                          <a:solidFill>
                            <a:schemeClr val="tx1"/>
                          </a:solidFill>
                          <a:effectLst/>
                        </a:rPr>
                        <a:t>, </a:t>
                      </a:r>
                      <a:r>
                        <a:rPr lang="en-US" sz="1600" dirty="0" err="1">
                          <a:solidFill>
                            <a:schemeClr val="tx1"/>
                          </a:solidFill>
                          <a:effectLst/>
                        </a:rPr>
                        <a:t>fizyoterapistlerin</a:t>
                      </a:r>
                      <a:r>
                        <a:rPr lang="en-US" sz="1600" dirty="0">
                          <a:solidFill>
                            <a:schemeClr val="tx1"/>
                          </a:solidFill>
                          <a:effectLst/>
                        </a:rPr>
                        <a:t> </a:t>
                      </a:r>
                      <a:r>
                        <a:rPr lang="en-US" sz="1600" dirty="0" err="1">
                          <a:solidFill>
                            <a:schemeClr val="tx1"/>
                          </a:solidFill>
                          <a:effectLst/>
                        </a:rPr>
                        <a:t>yardım</a:t>
                      </a:r>
                      <a:r>
                        <a:rPr lang="en-US" sz="1600" dirty="0">
                          <a:solidFill>
                            <a:schemeClr val="tx1"/>
                          </a:solidFill>
                          <a:effectLst/>
                        </a:rPr>
                        <a:t> </a:t>
                      </a:r>
                      <a:r>
                        <a:rPr lang="en-US" sz="1600" dirty="0" err="1">
                          <a:solidFill>
                            <a:schemeClr val="tx1"/>
                          </a:solidFill>
                          <a:effectLst/>
                        </a:rPr>
                        <a:t>gerektiren</a:t>
                      </a:r>
                      <a:r>
                        <a:rPr lang="en-US" sz="1600" dirty="0">
                          <a:solidFill>
                            <a:schemeClr val="tx1"/>
                          </a:solidFill>
                          <a:effectLst/>
                        </a:rPr>
                        <a:t> </a:t>
                      </a:r>
                      <a:r>
                        <a:rPr lang="en-US" sz="1600" dirty="0" err="1">
                          <a:solidFill>
                            <a:schemeClr val="tx1"/>
                          </a:solidFill>
                          <a:effectLst/>
                        </a:rPr>
                        <a:t>mobilizasyon</a:t>
                      </a:r>
                      <a:r>
                        <a:rPr lang="en-US" sz="1600" dirty="0">
                          <a:solidFill>
                            <a:schemeClr val="tx1"/>
                          </a:solidFill>
                          <a:effectLst/>
                        </a:rPr>
                        <a:t>, </a:t>
                      </a:r>
                      <a:r>
                        <a:rPr lang="en-US" sz="1600" dirty="0" err="1">
                          <a:solidFill>
                            <a:schemeClr val="tx1"/>
                          </a:solidFill>
                          <a:effectLst/>
                        </a:rPr>
                        <a:t>egzersiz</a:t>
                      </a:r>
                      <a:r>
                        <a:rPr lang="en-US" sz="1600" dirty="0">
                          <a:solidFill>
                            <a:schemeClr val="tx1"/>
                          </a:solidFill>
                          <a:effectLst/>
                        </a:rPr>
                        <a:t> </a:t>
                      </a:r>
                      <a:r>
                        <a:rPr lang="en-US" sz="1600" dirty="0" err="1">
                          <a:solidFill>
                            <a:schemeClr val="tx1"/>
                          </a:solidFill>
                          <a:effectLst/>
                        </a:rPr>
                        <a:t>veya</a:t>
                      </a:r>
                      <a:r>
                        <a:rPr lang="en-US" sz="1600" dirty="0">
                          <a:solidFill>
                            <a:schemeClr val="tx1"/>
                          </a:solidFill>
                          <a:effectLst/>
                        </a:rPr>
                        <a:t> </a:t>
                      </a:r>
                      <a:r>
                        <a:rPr lang="en-US" sz="1600" dirty="0" err="1">
                          <a:solidFill>
                            <a:schemeClr val="tx1"/>
                          </a:solidFill>
                          <a:effectLst/>
                        </a:rPr>
                        <a:t>rehabilitasyon</a:t>
                      </a:r>
                      <a:r>
                        <a:rPr lang="en-US" sz="1600" dirty="0">
                          <a:solidFill>
                            <a:schemeClr val="tx1"/>
                          </a:solidFill>
                          <a:effectLst/>
                        </a:rPr>
                        <a:t> </a:t>
                      </a:r>
                      <a:r>
                        <a:rPr lang="en-US" sz="1600" dirty="0" err="1">
                          <a:solidFill>
                            <a:schemeClr val="tx1"/>
                          </a:solidFill>
                          <a:effectLst/>
                        </a:rPr>
                        <a:t>müdahaleleri</a:t>
                      </a:r>
                      <a:r>
                        <a:rPr lang="en-US" sz="1600" dirty="0">
                          <a:solidFill>
                            <a:schemeClr val="tx1"/>
                          </a:solidFill>
                          <a:effectLst/>
                        </a:rPr>
                        <a:t> </a:t>
                      </a:r>
                      <a:r>
                        <a:rPr lang="en-US" sz="1600" dirty="0" err="1">
                          <a:solidFill>
                            <a:schemeClr val="tx1"/>
                          </a:solidFill>
                          <a:effectLst/>
                        </a:rPr>
                        <a:t>için</a:t>
                      </a:r>
                      <a:r>
                        <a:rPr lang="en-US" sz="1600" dirty="0">
                          <a:solidFill>
                            <a:schemeClr val="tx1"/>
                          </a:solidFill>
                          <a:effectLst/>
                        </a:rPr>
                        <a:t> hasta </a:t>
                      </a:r>
                      <a:r>
                        <a:rPr lang="en-US" sz="1600" dirty="0" err="1">
                          <a:solidFill>
                            <a:schemeClr val="tx1"/>
                          </a:solidFill>
                          <a:effectLst/>
                        </a:rPr>
                        <a:t>ile</a:t>
                      </a:r>
                      <a:r>
                        <a:rPr lang="en-US" sz="1600" dirty="0">
                          <a:solidFill>
                            <a:schemeClr val="tx1"/>
                          </a:solidFill>
                          <a:effectLst/>
                        </a:rPr>
                        <a:t> </a:t>
                      </a:r>
                      <a:r>
                        <a:rPr lang="en-US" sz="1600" dirty="0" err="1">
                          <a:solidFill>
                            <a:schemeClr val="tx1"/>
                          </a:solidFill>
                          <a:effectLst/>
                        </a:rPr>
                        <a:t>yakın</a:t>
                      </a:r>
                      <a:r>
                        <a:rPr lang="en-US" sz="1600" dirty="0">
                          <a:solidFill>
                            <a:schemeClr val="tx1"/>
                          </a:solidFill>
                          <a:effectLst/>
                        </a:rPr>
                        <a:t> </a:t>
                      </a:r>
                      <a:r>
                        <a:rPr lang="en-US" sz="1600" dirty="0" err="1">
                          <a:solidFill>
                            <a:schemeClr val="tx1"/>
                          </a:solidFill>
                          <a:effectLst/>
                        </a:rPr>
                        <a:t>temasta</a:t>
                      </a:r>
                      <a:r>
                        <a:rPr lang="en-US" sz="1600" dirty="0">
                          <a:solidFill>
                            <a:schemeClr val="tx1"/>
                          </a:solidFill>
                          <a:effectLst/>
                        </a:rPr>
                        <a:t> </a:t>
                      </a:r>
                      <a:r>
                        <a:rPr lang="en-US" sz="1600" dirty="0" err="1">
                          <a:solidFill>
                            <a:schemeClr val="tx1"/>
                          </a:solidFill>
                          <a:effectLst/>
                        </a:rPr>
                        <a:t>olması</a:t>
                      </a:r>
                      <a:r>
                        <a:rPr lang="en-US" sz="1600" dirty="0">
                          <a:solidFill>
                            <a:schemeClr val="tx1"/>
                          </a:solidFill>
                          <a:effectLst/>
                        </a:rPr>
                        <a:t> </a:t>
                      </a:r>
                      <a:r>
                        <a:rPr lang="en-US" sz="1600" dirty="0" err="1">
                          <a:solidFill>
                            <a:schemeClr val="tx1"/>
                          </a:solidFill>
                          <a:effectLst/>
                        </a:rPr>
                        <a:t>muhtemeldir</a:t>
                      </a:r>
                      <a:r>
                        <a:rPr lang="en-US" sz="1600" dirty="0">
                          <a:solidFill>
                            <a:schemeClr val="tx1"/>
                          </a:solidFill>
                          <a:effectLst/>
                        </a:rPr>
                        <a:t>. </a:t>
                      </a:r>
                      <a:endParaRPr lang="tr-TR" sz="1600" dirty="0">
                        <a:solidFill>
                          <a:schemeClr val="tx1"/>
                        </a:solidFill>
                        <a:effectLst/>
                      </a:endParaRPr>
                    </a:p>
                    <a:p>
                      <a:pPr marL="69850" marR="56515" algn="just">
                        <a:lnSpc>
                          <a:spcPct val="115000"/>
                        </a:lnSpc>
                        <a:spcAft>
                          <a:spcPts val="0"/>
                        </a:spcAft>
                      </a:pPr>
                      <a:r>
                        <a:rPr lang="en-US" sz="1600" dirty="0">
                          <a:solidFill>
                            <a:schemeClr val="tx1"/>
                          </a:solidFill>
                          <a:effectLst/>
                        </a:rPr>
                        <a:t>Bu </a:t>
                      </a:r>
                      <a:r>
                        <a:rPr lang="en-US" sz="1600" dirty="0" err="1">
                          <a:solidFill>
                            <a:schemeClr val="tx1"/>
                          </a:solidFill>
                          <a:effectLst/>
                        </a:rPr>
                        <a:t>durumlarda</a:t>
                      </a:r>
                      <a:r>
                        <a:rPr lang="en-US" sz="1600" dirty="0">
                          <a:solidFill>
                            <a:schemeClr val="tx1"/>
                          </a:solidFill>
                          <a:effectLst/>
                        </a:rPr>
                        <a:t>, </a:t>
                      </a:r>
                      <a:r>
                        <a:rPr lang="en-US" sz="1600" dirty="0" err="1">
                          <a:solidFill>
                            <a:schemeClr val="tx1"/>
                          </a:solidFill>
                          <a:effectLst/>
                        </a:rPr>
                        <a:t>yüksek</a:t>
                      </a:r>
                      <a:r>
                        <a:rPr lang="en-US" sz="1600" dirty="0">
                          <a:solidFill>
                            <a:schemeClr val="tx1"/>
                          </a:solidFill>
                          <a:effectLst/>
                        </a:rPr>
                        <a:t> </a:t>
                      </a:r>
                      <a:r>
                        <a:rPr lang="en-US" sz="1600" dirty="0" err="1">
                          <a:solidFill>
                            <a:schemeClr val="tx1"/>
                          </a:solidFill>
                          <a:effectLst/>
                        </a:rPr>
                        <a:t>bir</a:t>
                      </a:r>
                      <a:r>
                        <a:rPr lang="en-US" sz="1600" dirty="0">
                          <a:solidFill>
                            <a:schemeClr val="tx1"/>
                          </a:solidFill>
                          <a:effectLst/>
                        </a:rPr>
                        <a:t> </a:t>
                      </a:r>
                      <a:r>
                        <a:rPr lang="en-US" sz="1600" dirty="0" err="1">
                          <a:solidFill>
                            <a:schemeClr val="tx1"/>
                          </a:solidFill>
                          <a:effectLst/>
                        </a:rPr>
                        <a:t>filtrasyon</a:t>
                      </a:r>
                      <a:r>
                        <a:rPr lang="en-US" sz="1600" dirty="0">
                          <a:solidFill>
                            <a:schemeClr val="tx1"/>
                          </a:solidFill>
                          <a:effectLst/>
                        </a:rPr>
                        <a:t> </a:t>
                      </a:r>
                      <a:r>
                        <a:rPr lang="en-US" sz="1600" dirty="0" err="1">
                          <a:solidFill>
                            <a:schemeClr val="tx1"/>
                          </a:solidFill>
                          <a:effectLst/>
                        </a:rPr>
                        <a:t>maskesi</a:t>
                      </a:r>
                      <a:r>
                        <a:rPr lang="en-US" sz="1600" dirty="0">
                          <a:solidFill>
                            <a:schemeClr val="tx1"/>
                          </a:solidFill>
                          <a:effectLst/>
                        </a:rPr>
                        <a:t> </a:t>
                      </a:r>
                      <a:r>
                        <a:rPr lang="en-US" sz="1600" dirty="0" err="1">
                          <a:solidFill>
                            <a:schemeClr val="tx1"/>
                          </a:solidFill>
                          <a:effectLst/>
                        </a:rPr>
                        <a:t>kullanmayı</a:t>
                      </a:r>
                      <a:r>
                        <a:rPr lang="en-US" sz="1600" dirty="0">
                          <a:solidFill>
                            <a:schemeClr val="tx1"/>
                          </a:solidFill>
                          <a:effectLst/>
                        </a:rPr>
                        <a:t> </a:t>
                      </a:r>
                      <a:r>
                        <a:rPr lang="en-US" sz="1600" dirty="0" err="1">
                          <a:solidFill>
                            <a:schemeClr val="tx1"/>
                          </a:solidFill>
                          <a:effectLst/>
                        </a:rPr>
                        <a:t>düşünebilirsiniz</a:t>
                      </a:r>
                      <a:r>
                        <a:rPr lang="en-US" sz="1600" dirty="0">
                          <a:solidFill>
                            <a:schemeClr val="tx1"/>
                          </a:solidFill>
                          <a:effectLst/>
                        </a:rPr>
                        <a:t> (</a:t>
                      </a:r>
                      <a:r>
                        <a:rPr lang="en-US" sz="1600" dirty="0" err="1">
                          <a:solidFill>
                            <a:schemeClr val="tx1"/>
                          </a:solidFill>
                          <a:effectLst/>
                        </a:rPr>
                        <a:t>örn</a:t>
                      </a:r>
                      <a:r>
                        <a:rPr lang="en-US" sz="1600" dirty="0">
                          <a:solidFill>
                            <a:schemeClr val="tx1"/>
                          </a:solidFill>
                          <a:effectLst/>
                        </a:rPr>
                        <a:t>. P2 / N95). </a:t>
                      </a:r>
                      <a:endParaRPr lang="tr-TR" sz="1600" dirty="0" smtClean="0">
                        <a:solidFill>
                          <a:schemeClr val="tx1"/>
                        </a:solidFill>
                        <a:effectLst/>
                      </a:endParaRPr>
                    </a:p>
                    <a:p>
                      <a:pPr marL="69850" marR="56515" algn="just">
                        <a:lnSpc>
                          <a:spcPct val="115000"/>
                        </a:lnSpc>
                        <a:spcAft>
                          <a:spcPts val="0"/>
                        </a:spcAft>
                      </a:pPr>
                      <a:r>
                        <a:rPr lang="en-US" sz="1600" dirty="0" err="1" smtClean="0">
                          <a:solidFill>
                            <a:schemeClr val="tx1"/>
                          </a:solidFill>
                          <a:effectLst/>
                        </a:rPr>
                        <a:t>Mobilizasyon</a:t>
                      </a:r>
                      <a:r>
                        <a:rPr lang="en-US" sz="1600" dirty="0" smtClean="0">
                          <a:solidFill>
                            <a:schemeClr val="tx1"/>
                          </a:solidFill>
                          <a:effectLst/>
                        </a:rPr>
                        <a:t> </a:t>
                      </a:r>
                      <a:r>
                        <a:rPr lang="en-US" sz="1600" dirty="0" err="1">
                          <a:solidFill>
                            <a:schemeClr val="tx1"/>
                          </a:solidFill>
                          <a:effectLst/>
                        </a:rPr>
                        <a:t>ve</a:t>
                      </a:r>
                      <a:r>
                        <a:rPr lang="en-US" sz="1600" dirty="0">
                          <a:solidFill>
                            <a:schemeClr val="tx1"/>
                          </a:solidFill>
                          <a:effectLst/>
                        </a:rPr>
                        <a:t> </a:t>
                      </a:r>
                      <a:r>
                        <a:rPr lang="en-US" sz="1600" dirty="0" err="1">
                          <a:solidFill>
                            <a:schemeClr val="tx1"/>
                          </a:solidFill>
                          <a:effectLst/>
                        </a:rPr>
                        <a:t>egzersiz</a:t>
                      </a:r>
                      <a:r>
                        <a:rPr lang="en-US" sz="1600" dirty="0">
                          <a:solidFill>
                            <a:schemeClr val="tx1"/>
                          </a:solidFill>
                          <a:effectLst/>
                        </a:rPr>
                        <a:t> </a:t>
                      </a:r>
                      <a:r>
                        <a:rPr lang="en-US" sz="1600" dirty="0" err="1">
                          <a:solidFill>
                            <a:schemeClr val="tx1"/>
                          </a:solidFill>
                          <a:effectLst/>
                        </a:rPr>
                        <a:t>hastanın</a:t>
                      </a:r>
                      <a:r>
                        <a:rPr lang="en-US" sz="1600" dirty="0">
                          <a:solidFill>
                            <a:schemeClr val="tx1"/>
                          </a:solidFill>
                          <a:effectLst/>
                        </a:rPr>
                        <a:t> </a:t>
                      </a:r>
                      <a:r>
                        <a:rPr lang="en-US" sz="1600" dirty="0" err="1">
                          <a:solidFill>
                            <a:schemeClr val="tx1"/>
                          </a:solidFill>
                          <a:effectLst/>
                        </a:rPr>
                        <a:t>öksürmesine</a:t>
                      </a:r>
                      <a:r>
                        <a:rPr lang="en-US" sz="1600" dirty="0">
                          <a:solidFill>
                            <a:schemeClr val="tx1"/>
                          </a:solidFill>
                          <a:effectLst/>
                        </a:rPr>
                        <a:t> </a:t>
                      </a:r>
                      <a:r>
                        <a:rPr lang="en-US" sz="1600" dirty="0" err="1">
                          <a:solidFill>
                            <a:schemeClr val="tx1"/>
                          </a:solidFill>
                          <a:effectLst/>
                        </a:rPr>
                        <a:t>veya</a:t>
                      </a:r>
                      <a:r>
                        <a:rPr lang="en-US" sz="1600" dirty="0">
                          <a:solidFill>
                            <a:schemeClr val="tx1"/>
                          </a:solidFill>
                          <a:effectLst/>
                        </a:rPr>
                        <a:t> </a:t>
                      </a:r>
                      <a:r>
                        <a:rPr lang="en-US" sz="1600" dirty="0" err="1">
                          <a:solidFill>
                            <a:schemeClr val="tx1"/>
                          </a:solidFill>
                          <a:effectLst/>
                        </a:rPr>
                        <a:t>sekresyon</a:t>
                      </a:r>
                      <a:r>
                        <a:rPr lang="en-US" sz="1600" dirty="0">
                          <a:solidFill>
                            <a:schemeClr val="tx1"/>
                          </a:solidFill>
                          <a:effectLst/>
                        </a:rPr>
                        <a:t> </a:t>
                      </a:r>
                      <a:r>
                        <a:rPr lang="en-US" sz="1600" dirty="0" err="1">
                          <a:solidFill>
                            <a:schemeClr val="tx1"/>
                          </a:solidFill>
                          <a:effectLst/>
                        </a:rPr>
                        <a:t>atımına</a:t>
                      </a:r>
                      <a:r>
                        <a:rPr lang="en-US" sz="1600" dirty="0">
                          <a:solidFill>
                            <a:schemeClr val="tx1"/>
                          </a:solidFill>
                          <a:effectLst/>
                        </a:rPr>
                        <a:t> </a:t>
                      </a:r>
                      <a:r>
                        <a:rPr lang="en-US" sz="1600" dirty="0" err="1">
                          <a:solidFill>
                            <a:schemeClr val="tx1"/>
                          </a:solidFill>
                          <a:effectLst/>
                        </a:rPr>
                        <a:t>neden</a:t>
                      </a:r>
                      <a:r>
                        <a:rPr lang="en-US" sz="1600" dirty="0">
                          <a:solidFill>
                            <a:schemeClr val="tx1"/>
                          </a:solidFill>
                          <a:effectLst/>
                        </a:rPr>
                        <a:t> </a:t>
                      </a:r>
                      <a:r>
                        <a:rPr lang="en-US" sz="1600" dirty="0" err="1">
                          <a:solidFill>
                            <a:schemeClr val="tx1"/>
                          </a:solidFill>
                          <a:effectLst/>
                        </a:rPr>
                        <a:t>olabilir</a:t>
                      </a:r>
                      <a:r>
                        <a:rPr lang="en-US" sz="1600" dirty="0">
                          <a:solidFill>
                            <a:schemeClr val="tx1"/>
                          </a:solidFill>
                          <a:effectLst/>
                        </a:rPr>
                        <a:t>.</a:t>
                      </a:r>
                      <a:endParaRPr lang="tr-TR" sz="1600" dirty="0">
                        <a:solidFill>
                          <a:schemeClr val="tx1"/>
                        </a:solidFill>
                        <a:effectLst/>
                      </a:endParaRPr>
                    </a:p>
                    <a:p>
                      <a:pPr marL="69850" marR="59690" algn="just">
                        <a:lnSpc>
                          <a:spcPct val="115000"/>
                        </a:lnSpc>
                        <a:spcAft>
                          <a:spcPts val="0"/>
                        </a:spcAft>
                      </a:pPr>
                      <a:r>
                        <a:rPr lang="en-US" sz="1600" dirty="0" err="1">
                          <a:solidFill>
                            <a:schemeClr val="tx1"/>
                          </a:solidFill>
                          <a:effectLst/>
                        </a:rPr>
                        <a:t>Hastaları</a:t>
                      </a:r>
                      <a:r>
                        <a:rPr lang="en-US" sz="1600" dirty="0">
                          <a:solidFill>
                            <a:schemeClr val="tx1"/>
                          </a:solidFill>
                          <a:effectLst/>
                        </a:rPr>
                        <a:t> </a:t>
                      </a:r>
                      <a:r>
                        <a:rPr lang="en-US" sz="1600" dirty="0" err="1">
                          <a:solidFill>
                            <a:schemeClr val="tx1"/>
                          </a:solidFill>
                          <a:effectLst/>
                        </a:rPr>
                        <a:t>izolasyon</a:t>
                      </a:r>
                      <a:r>
                        <a:rPr lang="en-US" sz="1600" dirty="0">
                          <a:solidFill>
                            <a:schemeClr val="tx1"/>
                          </a:solidFill>
                          <a:effectLst/>
                        </a:rPr>
                        <a:t> </a:t>
                      </a:r>
                      <a:r>
                        <a:rPr lang="en-US" sz="1600" dirty="0" err="1">
                          <a:solidFill>
                            <a:schemeClr val="tx1"/>
                          </a:solidFill>
                          <a:effectLst/>
                        </a:rPr>
                        <a:t>odalarının</a:t>
                      </a:r>
                      <a:r>
                        <a:rPr lang="en-US" sz="1600" dirty="0">
                          <a:solidFill>
                            <a:schemeClr val="tx1"/>
                          </a:solidFill>
                          <a:effectLst/>
                        </a:rPr>
                        <a:t> </a:t>
                      </a:r>
                      <a:r>
                        <a:rPr lang="en-US" sz="1600" dirty="0" err="1">
                          <a:solidFill>
                            <a:schemeClr val="tx1"/>
                          </a:solidFill>
                          <a:effectLst/>
                        </a:rPr>
                        <a:t>dışında</a:t>
                      </a:r>
                      <a:r>
                        <a:rPr lang="en-US" sz="1600" dirty="0">
                          <a:solidFill>
                            <a:schemeClr val="tx1"/>
                          </a:solidFill>
                          <a:effectLst/>
                        </a:rPr>
                        <a:t> mobilize </a:t>
                      </a:r>
                      <a:r>
                        <a:rPr lang="en-US" sz="1600" dirty="0" err="1">
                          <a:solidFill>
                            <a:schemeClr val="tx1"/>
                          </a:solidFill>
                          <a:effectLst/>
                        </a:rPr>
                        <a:t>edebilmek</a:t>
                      </a:r>
                      <a:r>
                        <a:rPr lang="en-US" sz="1600" dirty="0">
                          <a:solidFill>
                            <a:schemeClr val="tx1"/>
                          </a:solidFill>
                          <a:effectLst/>
                        </a:rPr>
                        <a:t> </a:t>
                      </a:r>
                      <a:r>
                        <a:rPr lang="en-US" sz="1600" dirty="0" err="1">
                          <a:solidFill>
                            <a:schemeClr val="tx1"/>
                          </a:solidFill>
                          <a:effectLst/>
                        </a:rPr>
                        <a:t>için</a:t>
                      </a:r>
                      <a:r>
                        <a:rPr lang="en-US" sz="1600" dirty="0">
                          <a:solidFill>
                            <a:schemeClr val="tx1"/>
                          </a:solidFill>
                          <a:effectLst/>
                        </a:rPr>
                        <a:t> </a:t>
                      </a:r>
                      <a:r>
                        <a:rPr lang="en-US" sz="1600" dirty="0" err="1">
                          <a:solidFill>
                            <a:schemeClr val="tx1"/>
                          </a:solidFill>
                          <a:effectLst/>
                        </a:rPr>
                        <a:t>ilgili</a:t>
                      </a:r>
                      <a:r>
                        <a:rPr lang="en-US" sz="1600" dirty="0">
                          <a:solidFill>
                            <a:schemeClr val="tx1"/>
                          </a:solidFill>
                          <a:effectLst/>
                        </a:rPr>
                        <a:t> </a:t>
                      </a:r>
                      <a:r>
                        <a:rPr lang="en-US" sz="1600" dirty="0" err="1">
                          <a:solidFill>
                            <a:schemeClr val="tx1"/>
                          </a:solidFill>
                          <a:effectLst/>
                        </a:rPr>
                        <a:t>yerel</a:t>
                      </a:r>
                      <a:r>
                        <a:rPr lang="en-US" sz="1600" dirty="0">
                          <a:solidFill>
                            <a:schemeClr val="tx1"/>
                          </a:solidFill>
                          <a:effectLst/>
                        </a:rPr>
                        <a:t> </a:t>
                      </a:r>
                      <a:r>
                        <a:rPr lang="en-US" sz="1600" dirty="0" err="1">
                          <a:solidFill>
                            <a:schemeClr val="tx1"/>
                          </a:solidFill>
                          <a:effectLst/>
                        </a:rPr>
                        <a:t>yönergelere</a:t>
                      </a:r>
                      <a:r>
                        <a:rPr lang="en-US" sz="1600" dirty="0">
                          <a:solidFill>
                            <a:schemeClr val="tx1"/>
                          </a:solidFill>
                          <a:effectLst/>
                        </a:rPr>
                        <a:t> </a:t>
                      </a:r>
                      <a:r>
                        <a:rPr lang="en-US" sz="1600" dirty="0" err="1">
                          <a:solidFill>
                            <a:schemeClr val="tx1"/>
                          </a:solidFill>
                          <a:effectLst/>
                        </a:rPr>
                        <a:t>başvurun</a:t>
                      </a:r>
                      <a:r>
                        <a:rPr lang="en-US" sz="1600" dirty="0">
                          <a:solidFill>
                            <a:schemeClr val="tx1"/>
                          </a:solidFill>
                          <a:effectLst/>
                        </a:rPr>
                        <a:t>. Hasta </a:t>
                      </a:r>
                      <a:r>
                        <a:rPr lang="en-US" sz="1600" dirty="0" err="1">
                          <a:solidFill>
                            <a:schemeClr val="tx1"/>
                          </a:solidFill>
                          <a:effectLst/>
                        </a:rPr>
                        <a:t>izolasyon</a:t>
                      </a:r>
                      <a:r>
                        <a:rPr lang="en-US" sz="1600" dirty="0">
                          <a:solidFill>
                            <a:schemeClr val="tx1"/>
                          </a:solidFill>
                          <a:effectLst/>
                        </a:rPr>
                        <a:t> </a:t>
                      </a:r>
                      <a:r>
                        <a:rPr lang="en-US" sz="1600" dirty="0" err="1">
                          <a:solidFill>
                            <a:schemeClr val="tx1"/>
                          </a:solidFill>
                          <a:effectLst/>
                        </a:rPr>
                        <a:t>odasının</a:t>
                      </a:r>
                      <a:r>
                        <a:rPr lang="en-US" sz="1600" dirty="0">
                          <a:solidFill>
                            <a:schemeClr val="tx1"/>
                          </a:solidFill>
                          <a:effectLst/>
                        </a:rPr>
                        <a:t> </a:t>
                      </a:r>
                      <a:r>
                        <a:rPr lang="en-US" sz="1600" dirty="0" err="1">
                          <a:solidFill>
                            <a:schemeClr val="tx1"/>
                          </a:solidFill>
                          <a:effectLst/>
                        </a:rPr>
                        <a:t>dışında</a:t>
                      </a:r>
                      <a:r>
                        <a:rPr lang="en-US" sz="1600" dirty="0">
                          <a:solidFill>
                            <a:schemeClr val="tx1"/>
                          </a:solidFill>
                          <a:effectLst/>
                        </a:rPr>
                        <a:t> mobilize </a:t>
                      </a:r>
                      <a:r>
                        <a:rPr lang="en-US" sz="1600" dirty="0" err="1">
                          <a:solidFill>
                            <a:schemeClr val="tx1"/>
                          </a:solidFill>
                          <a:effectLst/>
                        </a:rPr>
                        <a:t>olmuşsa</a:t>
                      </a:r>
                      <a:r>
                        <a:rPr lang="en-US" sz="1600" dirty="0">
                          <a:solidFill>
                            <a:schemeClr val="tx1"/>
                          </a:solidFill>
                          <a:effectLst/>
                        </a:rPr>
                        <a:t>, </a:t>
                      </a:r>
                      <a:r>
                        <a:rPr lang="en-US" sz="1600" dirty="0" err="1">
                          <a:solidFill>
                            <a:schemeClr val="tx1"/>
                          </a:solidFill>
                          <a:effectLst/>
                        </a:rPr>
                        <a:t>hastanın</a:t>
                      </a:r>
                      <a:r>
                        <a:rPr lang="en-US" sz="1600" dirty="0">
                          <a:solidFill>
                            <a:schemeClr val="tx1"/>
                          </a:solidFill>
                          <a:effectLst/>
                        </a:rPr>
                        <a:t> </a:t>
                      </a:r>
                      <a:r>
                        <a:rPr lang="en-US" sz="1600" dirty="0" err="1">
                          <a:solidFill>
                            <a:schemeClr val="tx1"/>
                          </a:solidFill>
                          <a:effectLst/>
                        </a:rPr>
                        <a:t>cerrahi</a:t>
                      </a:r>
                      <a:r>
                        <a:rPr lang="en-US" sz="1600" dirty="0">
                          <a:solidFill>
                            <a:schemeClr val="tx1"/>
                          </a:solidFill>
                          <a:effectLst/>
                        </a:rPr>
                        <a:t> </a:t>
                      </a:r>
                      <a:r>
                        <a:rPr lang="en-US" sz="1600" dirty="0" err="1">
                          <a:solidFill>
                            <a:schemeClr val="tx1"/>
                          </a:solidFill>
                          <a:effectLst/>
                        </a:rPr>
                        <a:t>maske</a:t>
                      </a:r>
                      <a:r>
                        <a:rPr lang="en-US" sz="1600" dirty="0">
                          <a:solidFill>
                            <a:schemeClr val="tx1"/>
                          </a:solidFill>
                          <a:effectLst/>
                        </a:rPr>
                        <a:t> </a:t>
                      </a:r>
                      <a:r>
                        <a:rPr lang="en-US" sz="1600" dirty="0" err="1">
                          <a:solidFill>
                            <a:schemeClr val="tx1"/>
                          </a:solidFill>
                          <a:effectLst/>
                        </a:rPr>
                        <a:t>taktığından</a:t>
                      </a:r>
                      <a:r>
                        <a:rPr lang="en-US" sz="1600" dirty="0">
                          <a:solidFill>
                            <a:schemeClr val="tx1"/>
                          </a:solidFill>
                          <a:effectLst/>
                        </a:rPr>
                        <a:t> </a:t>
                      </a:r>
                      <a:r>
                        <a:rPr lang="en-US" sz="1600" dirty="0" err="1">
                          <a:solidFill>
                            <a:schemeClr val="tx1"/>
                          </a:solidFill>
                          <a:effectLst/>
                        </a:rPr>
                        <a:t>emin</a:t>
                      </a:r>
                      <a:r>
                        <a:rPr lang="en-US" sz="1600" dirty="0">
                          <a:solidFill>
                            <a:schemeClr val="tx1"/>
                          </a:solidFill>
                          <a:effectLst/>
                        </a:rPr>
                        <a:t> </a:t>
                      </a:r>
                      <a:r>
                        <a:rPr lang="en-US" sz="1600" dirty="0" err="1">
                          <a:solidFill>
                            <a:schemeClr val="tx1"/>
                          </a:solidFill>
                          <a:effectLst/>
                        </a:rPr>
                        <a:t>olun</a:t>
                      </a:r>
                      <a:r>
                        <a:rPr lang="en-US" sz="1600" dirty="0">
                          <a:solidFill>
                            <a:schemeClr val="tx1"/>
                          </a:solidFill>
                          <a:effectLst/>
                        </a:rPr>
                        <a:t>.</a:t>
                      </a:r>
                      <a:endParaRPr lang="tr-TR" sz="1600" dirty="0">
                        <a:solidFill>
                          <a:schemeClr val="tx1"/>
                        </a:solidFill>
                        <a:effectLst/>
                      </a:endParaRPr>
                    </a:p>
                    <a:p>
                      <a:pPr marL="69850" marR="59690" algn="just">
                        <a:lnSpc>
                          <a:spcPct val="115000"/>
                        </a:lnSpc>
                        <a:spcAft>
                          <a:spcPts val="0"/>
                        </a:spcAft>
                      </a:pPr>
                      <a:r>
                        <a:rPr lang="en-US" sz="1600" dirty="0">
                          <a:solidFill>
                            <a:schemeClr val="tx1"/>
                          </a:solidFill>
                          <a:effectLst/>
                        </a:rPr>
                        <a:t> </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3979582860"/>
                  </a:ext>
                </a:extLst>
              </a:tr>
              <a:tr h="2434322">
                <a:tc>
                  <a:txBody>
                    <a:bodyPr/>
                    <a:lstStyle/>
                    <a:p>
                      <a:pPr marL="69850">
                        <a:lnSpc>
                          <a:spcPts val="1355"/>
                        </a:lnSpc>
                        <a:spcAft>
                          <a:spcPts val="0"/>
                        </a:spcAft>
                      </a:pPr>
                      <a:r>
                        <a:rPr lang="en-US" sz="1600">
                          <a:solidFill>
                            <a:schemeClr val="tx1"/>
                          </a:solidFill>
                          <a:effectLst/>
                        </a:rPr>
                        <a:t> </a:t>
                      </a:r>
                      <a:endParaRPr lang="tr-TR" sz="1600">
                        <a:solidFill>
                          <a:schemeClr val="tx1"/>
                        </a:solidFill>
                        <a:effectLst/>
                      </a:endParaRPr>
                    </a:p>
                    <a:p>
                      <a:pPr marL="69850">
                        <a:lnSpc>
                          <a:spcPts val="1355"/>
                        </a:lnSpc>
                        <a:spcAft>
                          <a:spcPts val="0"/>
                        </a:spcAft>
                      </a:pPr>
                      <a:r>
                        <a:rPr lang="en-US" sz="1600">
                          <a:solidFill>
                            <a:schemeClr val="tx1"/>
                          </a:solidFill>
                          <a:effectLst/>
                        </a:rPr>
                        <a:t>6.2</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a:lnSpc>
                          <a:spcPct val="98000"/>
                        </a:lnSpc>
                        <a:spcAft>
                          <a:spcPts val="0"/>
                        </a:spcAft>
                      </a:pPr>
                      <a:r>
                        <a:rPr lang="en-US" sz="1600" dirty="0">
                          <a:solidFill>
                            <a:schemeClr val="tx1"/>
                          </a:solidFill>
                          <a:effectLst/>
                        </a:rPr>
                        <a:t> </a:t>
                      </a:r>
                      <a:endParaRPr lang="tr-TR" sz="1600" dirty="0">
                        <a:solidFill>
                          <a:schemeClr val="tx1"/>
                        </a:solidFill>
                        <a:effectLst/>
                      </a:endParaRPr>
                    </a:p>
                    <a:p>
                      <a:pPr marL="69850">
                        <a:lnSpc>
                          <a:spcPct val="98000"/>
                        </a:lnSpc>
                        <a:spcAft>
                          <a:spcPts val="0"/>
                        </a:spcAft>
                      </a:pPr>
                      <a:r>
                        <a:rPr lang="en-US" sz="1600" dirty="0" err="1">
                          <a:solidFill>
                            <a:schemeClr val="tx1"/>
                          </a:solidFill>
                          <a:effectLst/>
                        </a:rPr>
                        <a:t>Tarama</a:t>
                      </a:r>
                      <a:r>
                        <a:rPr lang="en-US" sz="1600" dirty="0">
                          <a:solidFill>
                            <a:schemeClr val="tx1"/>
                          </a:solidFill>
                          <a:effectLst/>
                        </a:rPr>
                        <a:t>: </a:t>
                      </a:r>
                      <a:r>
                        <a:rPr lang="en-US" sz="1600" dirty="0" err="1">
                          <a:solidFill>
                            <a:schemeClr val="tx1"/>
                          </a:solidFill>
                          <a:effectLst/>
                        </a:rPr>
                        <a:t>Fizyoterapistler</a:t>
                      </a:r>
                      <a:r>
                        <a:rPr lang="en-US" sz="1600" dirty="0">
                          <a:solidFill>
                            <a:schemeClr val="tx1"/>
                          </a:solidFill>
                          <a:effectLst/>
                        </a:rPr>
                        <a:t>, </a:t>
                      </a:r>
                      <a:r>
                        <a:rPr lang="en-US" sz="1600" dirty="0" err="1">
                          <a:solidFill>
                            <a:schemeClr val="tx1"/>
                          </a:solidFill>
                          <a:effectLst/>
                        </a:rPr>
                        <a:t>mobilizasyon</a:t>
                      </a:r>
                      <a:r>
                        <a:rPr lang="en-US" sz="1600" dirty="0">
                          <a:solidFill>
                            <a:schemeClr val="tx1"/>
                          </a:solidFill>
                          <a:effectLst/>
                        </a:rPr>
                        <a:t>, </a:t>
                      </a:r>
                      <a:r>
                        <a:rPr lang="en-US" sz="1600" dirty="0" err="1">
                          <a:solidFill>
                            <a:schemeClr val="tx1"/>
                          </a:solidFill>
                          <a:effectLst/>
                        </a:rPr>
                        <a:t>egzersiz</a:t>
                      </a:r>
                      <a:r>
                        <a:rPr lang="en-US" sz="1600" dirty="0">
                          <a:solidFill>
                            <a:schemeClr val="tx1"/>
                          </a:solidFill>
                          <a:effectLst/>
                        </a:rPr>
                        <a:t> </a:t>
                      </a:r>
                      <a:r>
                        <a:rPr lang="en-US" sz="1600" dirty="0" err="1">
                          <a:solidFill>
                            <a:schemeClr val="tx1"/>
                          </a:solidFill>
                          <a:effectLst/>
                        </a:rPr>
                        <a:t>ve</a:t>
                      </a:r>
                      <a:r>
                        <a:rPr lang="en-US" sz="1600" dirty="0">
                          <a:solidFill>
                            <a:schemeClr val="tx1"/>
                          </a:solidFill>
                          <a:effectLst/>
                        </a:rPr>
                        <a:t> </a:t>
                      </a:r>
                      <a:r>
                        <a:rPr lang="en-US" sz="1600" dirty="0" err="1">
                          <a:solidFill>
                            <a:schemeClr val="tx1"/>
                          </a:solidFill>
                          <a:effectLst/>
                        </a:rPr>
                        <a:t>rehabilitasyon</a:t>
                      </a:r>
                      <a:r>
                        <a:rPr lang="en-US" sz="1600" dirty="0">
                          <a:solidFill>
                            <a:schemeClr val="tx1"/>
                          </a:solidFill>
                          <a:effectLst/>
                        </a:rPr>
                        <a:t> </a:t>
                      </a:r>
                      <a:r>
                        <a:rPr lang="en-US" sz="1600" dirty="0" err="1">
                          <a:solidFill>
                            <a:schemeClr val="tx1"/>
                          </a:solidFill>
                          <a:effectLst/>
                        </a:rPr>
                        <a:t>için</a:t>
                      </a:r>
                      <a:r>
                        <a:rPr lang="en-US" sz="1600" dirty="0">
                          <a:solidFill>
                            <a:schemeClr val="tx1"/>
                          </a:solidFill>
                          <a:effectLst/>
                        </a:rPr>
                        <a:t> </a:t>
                      </a:r>
                      <a:r>
                        <a:rPr lang="en-US" sz="1600" dirty="0" err="1">
                          <a:solidFill>
                            <a:schemeClr val="tx1"/>
                          </a:solidFill>
                          <a:effectLst/>
                        </a:rPr>
                        <a:t>yapılan</a:t>
                      </a:r>
                      <a:r>
                        <a:rPr lang="en-US" sz="1600" dirty="0">
                          <a:solidFill>
                            <a:schemeClr val="tx1"/>
                          </a:solidFill>
                          <a:effectLst/>
                        </a:rPr>
                        <a:t> </a:t>
                      </a:r>
                      <a:r>
                        <a:rPr lang="en-US" sz="1600" dirty="0" err="1">
                          <a:solidFill>
                            <a:schemeClr val="tx1"/>
                          </a:solidFill>
                          <a:effectLst/>
                        </a:rPr>
                        <a:t>sevkleri</a:t>
                      </a:r>
                      <a:r>
                        <a:rPr lang="en-US" sz="1600" dirty="0">
                          <a:solidFill>
                            <a:schemeClr val="tx1"/>
                          </a:solidFill>
                          <a:effectLst/>
                        </a:rPr>
                        <a:t> </a:t>
                      </a:r>
                      <a:r>
                        <a:rPr lang="en-US" sz="1600" dirty="0" err="1">
                          <a:solidFill>
                            <a:schemeClr val="tx1"/>
                          </a:solidFill>
                          <a:effectLst/>
                        </a:rPr>
                        <a:t>aktif</a:t>
                      </a:r>
                      <a:r>
                        <a:rPr lang="en-US" sz="1600" dirty="0">
                          <a:solidFill>
                            <a:schemeClr val="tx1"/>
                          </a:solidFill>
                          <a:effectLst/>
                        </a:rPr>
                        <a:t> </a:t>
                      </a:r>
                      <a:r>
                        <a:rPr lang="en-US" sz="1600" dirty="0" err="1">
                          <a:solidFill>
                            <a:schemeClr val="tx1"/>
                          </a:solidFill>
                          <a:effectLst/>
                        </a:rPr>
                        <a:t>olarak</a:t>
                      </a:r>
                      <a:r>
                        <a:rPr lang="en-US" sz="1600" dirty="0">
                          <a:solidFill>
                            <a:schemeClr val="tx1"/>
                          </a:solidFill>
                          <a:effectLst/>
                        </a:rPr>
                        <a:t> </a:t>
                      </a:r>
                      <a:r>
                        <a:rPr lang="en-US" sz="1600" dirty="0" err="1">
                          <a:solidFill>
                            <a:schemeClr val="tx1"/>
                          </a:solidFill>
                          <a:effectLst/>
                        </a:rPr>
                        <a:t>tarar</a:t>
                      </a:r>
                      <a:r>
                        <a:rPr lang="en-US" sz="1600" dirty="0">
                          <a:solidFill>
                            <a:schemeClr val="tx1"/>
                          </a:solidFill>
                          <a:effectLst/>
                        </a:rPr>
                        <a:t> </a:t>
                      </a:r>
                      <a:r>
                        <a:rPr lang="en-US" sz="1600" dirty="0" err="1">
                          <a:solidFill>
                            <a:schemeClr val="tx1"/>
                          </a:solidFill>
                          <a:effectLst/>
                        </a:rPr>
                        <a:t>ve</a:t>
                      </a:r>
                      <a:r>
                        <a:rPr lang="en-US" sz="1600" dirty="0">
                          <a:solidFill>
                            <a:schemeClr val="tx1"/>
                          </a:solidFill>
                          <a:effectLst/>
                        </a:rPr>
                        <a:t> / </a:t>
                      </a:r>
                      <a:r>
                        <a:rPr lang="en-US" sz="1600" dirty="0" err="1">
                          <a:solidFill>
                            <a:schemeClr val="tx1"/>
                          </a:solidFill>
                          <a:effectLst/>
                        </a:rPr>
                        <a:t>veya</a:t>
                      </a:r>
                      <a:r>
                        <a:rPr lang="en-US" sz="1600" dirty="0">
                          <a:solidFill>
                            <a:schemeClr val="tx1"/>
                          </a:solidFill>
                          <a:effectLst/>
                        </a:rPr>
                        <a:t> </a:t>
                      </a:r>
                      <a:r>
                        <a:rPr lang="en-US" sz="1600" dirty="0" err="1">
                          <a:solidFill>
                            <a:schemeClr val="tx1"/>
                          </a:solidFill>
                          <a:effectLst/>
                        </a:rPr>
                        <a:t>kabul</a:t>
                      </a:r>
                      <a:r>
                        <a:rPr lang="en-US" sz="1600" dirty="0">
                          <a:solidFill>
                            <a:schemeClr val="tx1"/>
                          </a:solidFill>
                          <a:effectLst/>
                        </a:rPr>
                        <a:t> </a:t>
                      </a:r>
                      <a:r>
                        <a:rPr lang="en-US" sz="1600" dirty="0" err="1">
                          <a:solidFill>
                            <a:schemeClr val="tx1"/>
                          </a:solidFill>
                          <a:effectLst/>
                        </a:rPr>
                        <a:t>eder</a:t>
                      </a:r>
                      <a:r>
                        <a:rPr lang="en-US" sz="1600" dirty="0">
                          <a:solidFill>
                            <a:schemeClr val="tx1"/>
                          </a:solidFill>
                          <a:effectLst/>
                        </a:rPr>
                        <a:t>.</a:t>
                      </a:r>
                      <a:endParaRPr lang="tr-TR" sz="1600" dirty="0">
                        <a:solidFill>
                          <a:schemeClr val="tx1"/>
                        </a:solidFill>
                        <a:effectLst/>
                      </a:endParaRPr>
                    </a:p>
                    <a:p>
                      <a:pPr marL="66675">
                        <a:spcBef>
                          <a:spcPts val="25"/>
                        </a:spcBef>
                        <a:spcAft>
                          <a:spcPts val="0"/>
                        </a:spcAft>
                      </a:pPr>
                      <a:r>
                        <a:rPr lang="en-US" sz="1600" dirty="0">
                          <a:solidFill>
                            <a:schemeClr val="tx1"/>
                          </a:solidFill>
                          <a:effectLst/>
                        </a:rPr>
                        <a:t> </a:t>
                      </a:r>
                      <a:r>
                        <a:rPr lang="en-US" sz="1600" dirty="0" err="1" smtClean="0">
                          <a:solidFill>
                            <a:schemeClr val="tx1"/>
                          </a:solidFill>
                          <a:effectLst/>
                        </a:rPr>
                        <a:t>Tarama</a:t>
                      </a:r>
                      <a:r>
                        <a:rPr lang="en-US" sz="1600" dirty="0" smtClean="0">
                          <a:solidFill>
                            <a:schemeClr val="tx1"/>
                          </a:solidFill>
                          <a:effectLst/>
                        </a:rPr>
                        <a:t> </a:t>
                      </a:r>
                      <a:r>
                        <a:rPr lang="en-US" sz="1600" dirty="0" err="1">
                          <a:solidFill>
                            <a:schemeClr val="tx1"/>
                          </a:solidFill>
                          <a:effectLst/>
                        </a:rPr>
                        <a:t>yaparken</a:t>
                      </a:r>
                      <a:r>
                        <a:rPr lang="en-US" sz="1600" dirty="0">
                          <a:solidFill>
                            <a:schemeClr val="tx1"/>
                          </a:solidFill>
                          <a:effectLst/>
                        </a:rPr>
                        <a:t>, </a:t>
                      </a:r>
                      <a:r>
                        <a:rPr lang="en-US" sz="1600" dirty="0" err="1">
                          <a:solidFill>
                            <a:schemeClr val="tx1"/>
                          </a:solidFill>
                          <a:effectLst/>
                        </a:rPr>
                        <a:t>hastanın</a:t>
                      </a:r>
                      <a:r>
                        <a:rPr lang="en-US" sz="1600" dirty="0">
                          <a:solidFill>
                            <a:schemeClr val="tx1"/>
                          </a:solidFill>
                          <a:effectLst/>
                        </a:rPr>
                        <a:t> </a:t>
                      </a:r>
                      <a:r>
                        <a:rPr lang="en-US" sz="1600" dirty="0" err="1">
                          <a:solidFill>
                            <a:schemeClr val="tx1"/>
                          </a:solidFill>
                          <a:effectLst/>
                        </a:rPr>
                        <a:t>izolasyon</a:t>
                      </a:r>
                      <a:r>
                        <a:rPr lang="en-US" sz="1600" dirty="0">
                          <a:solidFill>
                            <a:schemeClr val="tx1"/>
                          </a:solidFill>
                          <a:effectLst/>
                        </a:rPr>
                        <a:t> </a:t>
                      </a:r>
                      <a:r>
                        <a:rPr lang="en-US" sz="1600" dirty="0" err="1">
                          <a:solidFill>
                            <a:schemeClr val="tx1"/>
                          </a:solidFill>
                          <a:effectLst/>
                        </a:rPr>
                        <a:t>odasına</a:t>
                      </a:r>
                      <a:r>
                        <a:rPr lang="en-US" sz="1600" dirty="0">
                          <a:solidFill>
                            <a:schemeClr val="tx1"/>
                          </a:solidFill>
                          <a:effectLst/>
                        </a:rPr>
                        <a:t> </a:t>
                      </a:r>
                      <a:r>
                        <a:rPr lang="en-US" sz="1600" dirty="0" err="1">
                          <a:solidFill>
                            <a:schemeClr val="tx1"/>
                          </a:solidFill>
                          <a:effectLst/>
                        </a:rPr>
                        <a:t>girmeye</a:t>
                      </a:r>
                      <a:r>
                        <a:rPr lang="en-US" sz="1600" dirty="0">
                          <a:solidFill>
                            <a:schemeClr val="tx1"/>
                          </a:solidFill>
                          <a:effectLst/>
                        </a:rPr>
                        <a:t> </a:t>
                      </a:r>
                      <a:r>
                        <a:rPr lang="en-US" sz="1600" dirty="0" err="1">
                          <a:solidFill>
                            <a:schemeClr val="tx1"/>
                          </a:solidFill>
                          <a:effectLst/>
                        </a:rPr>
                        <a:t>karar</a:t>
                      </a:r>
                      <a:r>
                        <a:rPr lang="en-US" sz="1600" dirty="0">
                          <a:solidFill>
                            <a:schemeClr val="tx1"/>
                          </a:solidFill>
                          <a:effectLst/>
                        </a:rPr>
                        <a:t> </a:t>
                      </a:r>
                      <a:r>
                        <a:rPr lang="en-US" sz="1600" dirty="0" err="1">
                          <a:solidFill>
                            <a:schemeClr val="tx1"/>
                          </a:solidFill>
                          <a:effectLst/>
                        </a:rPr>
                        <a:t>vermeden</a:t>
                      </a:r>
                      <a:r>
                        <a:rPr lang="en-US" sz="1600" dirty="0">
                          <a:solidFill>
                            <a:schemeClr val="tx1"/>
                          </a:solidFill>
                          <a:effectLst/>
                        </a:rPr>
                        <a:t> </a:t>
                      </a:r>
                      <a:r>
                        <a:rPr lang="en-US" sz="1600" dirty="0" err="1">
                          <a:solidFill>
                            <a:schemeClr val="tx1"/>
                          </a:solidFill>
                          <a:effectLst/>
                        </a:rPr>
                        <a:t>önce</a:t>
                      </a:r>
                      <a:r>
                        <a:rPr lang="en-US" sz="1600" dirty="0">
                          <a:solidFill>
                            <a:schemeClr val="tx1"/>
                          </a:solidFill>
                          <a:effectLst/>
                        </a:rPr>
                        <a:t> hasta </a:t>
                      </a:r>
                      <a:r>
                        <a:rPr lang="en-US" sz="1600" dirty="0" err="1">
                          <a:solidFill>
                            <a:schemeClr val="tx1"/>
                          </a:solidFill>
                          <a:effectLst/>
                        </a:rPr>
                        <a:t>bakım</a:t>
                      </a:r>
                      <a:r>
                        <a:rPr lang="en-US" sz="1600" dirty="0">
                          <a:solidFill>
                            <a:schemeClr val="tx1"/>
                          </a:solidFill>
                          <a:effectLst/>
                        </a:rPr>
                        <a:t> </a:t>
                      </a:r>
                      <a:r>
                        <a:rPr lang="en-US" sz="1600" dirty="0" err="1">
                          <a:solidFill>
                            <a:schemeClr val="tx1"/>
                          </a:solidFill>
                          <a:effectLst/>
                        </a:rPr>
                        <a:t>personeli</a:t>
                      </a:r>
                      <a:r>
                        <a:rPr lang="en-US" sz="1600" dirty="0">
                          <a:solidFill>
                            <a:schemeClr val="tx1"/>
                          </a:solidFill>
                          <a:effectLst/>
                        </a:rPr>
                        <a:t>, hasta (</a:t>
                      </a:r>
                      <a:r>
                        <a:rPr lang="en-US" sz="1600" dirty="0" err="1">
                          <a:solidFill>
                            <a:schemeClr val="tx1"/>
                          </a:solidFill>
                          <a:effectLst/>
                        </a:rPr>
                        <a:t>örn</a:t>
                      </a:r>
                      <a:r>
                        <a:rPr lang="en-US" sz="1600" dirty="0">
                          <a:solidFill>
                            <a:schemeClr val="tx1"/>
                          </a:solidFill>
                          <a:effectLst/>
                        </a:rPr>
                        <a:t>. </a:t>
                      </a:r>
                      <a:r>
                        <a:rPr lang="en-US" sz="1600" dirty="0" err="1">
                          <a:solidFill>
                            <a:schemeClr val="tx1"/>
                          </a:solidFill>
                          <a:effectLst/>
                        </a:rPr>
                        <a:t>telefonla</a:t>
                      </a:r>
                      <a:r>
                        <a:rPr lang="en-US" sz="1600" dirty="0">
                          <a:solidFill>
                            <a:schemeClr val="tx1"/>
                          </a:solidFill>
                          <a:effectLst/>
                        </a:rPr>
                        <a:t>) </a:t>
                      </a:r>
                      <a:r>
                        <a:rPr lang="en-US" sz="1600" dirty="0" err="1">
                          <a:solidFill>
                            <a:schemeClr val="tx1"/>
                          </a:solidFill>
                          <a:effectLst/>
                        </a:rPr>
                        <a:t>veya</a:t>
                      </a:r>
                      <a:r>
                        <a:rPr lang="en-US" sz="1600" dirty="0">
                          <a:solidFill>
                            <a:schemeClr val="tx1"/>
                          </a:solidFill>
                          <a:effectLst/>
                        </a:rPr>
                        <a:t> </a:t>
                      </a:r>
                      <a:r>
                        <a:rPr lang="en-US" sz="1600" dirty="0" err="1">
                          <a:solidFill>
                            <a:schemeClr val="tx1"/>
                          </a:solidFill>
                          <a:effectLst/>
                        </a:rPr>
                        <a:t>aile</a:t>
                      </a:r>
                      <a:r>
                        <a:rPr lang="en-US" sz="1600" dirty="0">
                          <a:solidFill>
                            <a:schemeClr val="tx1"/>
                          </a:solidFill>
                          <a:effectLst/>
                        </a:rPr>
                        <a:t> </a:t>
                      </a:r>
                      <a:r>
                        <a:rPr lang="en-US" sz="1600" dirty="0" err="1">
                          <a:solidFill>
                            <a:schemeClr val="tx1"/>
                          </a:solidFill>
                          <a:effectLst/>
                        </a:rPr>
                        <a:t>ile</a:t>
                      </a:r>
                      <a:r>
                        <a:rPr lang="en-US" sz="1600" dirty="0">
                          <a:solidFill>
                            <a:schemeClr val="tx1"/>
                          </a:solidFill>
                          <a:effectLst/>
                        </a:rPr>
                        <a:t> </a:t>
                      </a:r>
                      <a:r>
                        <a:rPr lang="en-US" sz="1600" dirty="0" err="1">
                          <a:solidFill>
                            <a:schemeClr val="tx1"/>
                          </a:solidFill>
                          <a:effectLst/>
                        </a:rPr>
                        <a:t>görüşülmesi</a:t>
                      </a:r>
                      <a:r>
                        <a:rPr lang="en-US" sz="1600" dirty="0">
                          <a:solidFill>
                            <a:schemeClr val="tx1"/>
                          </a:solidFill>
                          <a:effectLst/>
                        </a:rPr>
                        <a:t> </a:t>
                      </a:r>
                      <a:r>
                        <a:rPr lang="en-US" sz="1600" dirty="0" err="1">
                          <a:solidFill>
                            <a:schemeClr val="tx1"/>
                          </a:solidFill>
                          <a:effectLst/>
                        </a:rPr>
                        <a:t>önerilir</a:t>
                      </a:r>
                      <a:r>
                        <a:rPr lang="en-US" sz="1600" dirty="0">
                          <a:solidFill>
                            <a:schemeClr val="tx1"/>
                          </a:solidFill>
                          <a:effectLst/>
                        </a:rPr>
                        <a:t>.</a:t>
                      </a:r>
                      <a:endParaRPr lang="tr-TR" sz="1600" dirty="0">
                        <a:solidFill>
                          <a:schemeClr val="tx1"/>
                        </a:solidFill>
                        <a:effectLst/>
                      </a:endParaRPr>
                    </a:p>
                    <a:p>
                      <a:pPr marL="69850" marR="57150" algn="just">
                        <a:spcAft>
                          <a:spcPts val="0"/>
                        </a:spcAft>
                      </a:pPr>
                      <a:r>
                        <a:rPr lang="en-US" sz="1600" dirty="0" err="1">
                          <a:solidFill>
                            <a:schemeClr val="tx1"/>
                          </a:solidFill>
                          <a:effectLst/>
                        </a:rPr>
                        <a:t>Örneğin</a:t>
                      </a:r>
                      <a:r>
                        <a:rPr lang="en-US" sz="1600" dirty="0">
                          <a:solidFill>
                            <a:schemeClr val="tx1"/>
                          </a:solidFill>
                          <a:effectLst/>
                        </a:rPr>
                        <a:t>, COVID-19 </a:t>
                      </a:r>
                      <a:r>
                        <a:rPr lang="en-US" sz="1600" dirty="0" err="1">
                          <a:solidFill>
                            <a:schemeClr val="tx1"/>
                          </a:solidFill>
                          <a:effectLst/>
                        </a:rPr>
                        <a:t>hastalarıyla</a:t>
                      </a:r>
                      <a:r>
                        <a:rPr lang="en-US" sz="1600" dirty="0">
                          <a:solidFill>
                            <a:schemeClr val="tx1"/>
                          </a:solidFill>
                          <a:effectLst/>
                        </a:rPr>
                        <a:t> </a:t>
                      </a:r>
                      <a:r>
                        <a:rPr lang="en-US" sz="1600" dirty="0" err="1">
                          <a:solidFill>
                            <a:schemeClr val="tx1"/>
                          </a:solidFill>
                          <a:effectLst/>
                        </a:rPr>
                        <a:t>temasa</a:t>
                      </a:r>
                      <a:r>
                        <a:rPr lang="en-US" sz="1600" dirty="0">
                          <a:solidFill>
                            <a:schemeClr val="tx1"/>
                          </a:solidFill>
                          <a:effectLst/>
                        </a:rPr>
                        <a:t> </a:t>
                      </a:r>
                      <a:r>
                        <a:rPr lang="en-US" sz="1600" dirty="0" err="1">
                          <a:solidFill>
                            <a:schemeClr val="tx1"/>
                          </a:solidFill>
                          <a:effectLst/>
                        </a:rPr>
                        <a:t>geçen</a:t>
                      </a:r>
                      <a:r>
                        <a:rPr lang="en-US" sz="1600" dirty="0">
                          <a:solidFill>
                            <a:schemeClr val="tx1"/>
                          </a:solidFill>
                          <a:effectLst/>
                        </a:rPr>
                        <a:t> </a:t>
                      </a:r>
                      <a:r>
                        <a:rPr lang="en-US" sz="1600" dirty="0" err="1">
                          <a:solidFill>
                            <a:schemeClr val="tx1"/>
                          </a:solidFill>
                          <a:effectLst/>
                        </a:rPr>
                        <a:t>personeli</a:t>
                      </a:r>
                      <a:r>
                        <a:rPr lang="en-US" sz="1600" dirty="0">
                          <a:solidFill>
                            <a:schemeClr val="tx1"/>
                          </a:solidFill>
                          <a:effectLst/>
                        </a:rPr>
                        <a:t> </a:t>
                      </a:r>
                      <a:r>
                        <a:rPr lang="en-US" sz="1600" dirty="0" err="1">
                          <a:solidFill>
                            <a:schemeClr val="tx1"/>
                          </a:solidFill>
                          <a:effectLst/>
                        </a:rPr>
                        <a:t>en</a:t>
                      </a:r>
                      <a:r>
                        <a:rPr lang="en-US" sz="1600" dirty="0">
                          <a:solidFill>
                            <a:schemeClr val="tx1"/>
                          </a:solidFill>
                          <a:effectLst/>
                        </a:rPr>
                        <a:t> </a:t>
                      </a:r>
                      <a:r>
                        <a:rPr lang="en-US" sz="1600" dirty="0" err="1">
                          <a:solidFill>
                            <a:schemeClr val="tx1"/>
                          </a:solidFill>
                          <a:effectLst/>
                        </a:rPr>
                        <a:t>aza</a:t>
                      </a:r>
                      <a:r>
                        <a:rPr lang="en-US" sz="1600" dirty="0">
                          <a:solidFill>
                            <a:schemeClr val="tx1"/>
                          </a:solidFill>
                          <a:effectLst/>
                        </a:rPr>
                        <a:t> </a:t>
                      </a:r>
                      <a:r>
                        <a:rPr lang="en-US" sz="1600" dirty="0" err="1">
                          <a:solidFill>
                            <a:schemeClr val="tx1"/>
                          </a:solidFill>
                          <a:effectLst/>
                        </a:rPr>
                        <a:t>indirmeye</a:t>
                      </a:r>
                      <a:r>
                        <a:rPr lang="en-US" sz="1600" dirty="0">
                          <a:solidFill>
                            <a:schemeClr val="tx1"/>
                          </a:solidFill>
                          <a:effectLst/>
                        </a:rPr>
                        <a:t> </a:t>
                      </a:r>
                      <a:r>
                        <a:rPr lang="en-US" sz="1600" dirty="0" err="1">
                          <a:solidFill>
                            <a:schemeClr val="tx1"/>
                          </a:solidFill>
                          <a:effectLst/>
                        </a:rPr>
                        <a:t>çalışmak</a:t>
                      </a:r>
                      <a:r>
                        <a:rPr lang="en-US" sz="1600" dirty="0">
                          <a:solidFill>
                            <a:schemeClr val="tx1"/>
                          </a:solidFill>
                          <a:effectLst/>
                        </a:rPr>
                        <a:t> </a:t>
                      </a:r>
                      <a:r>
                        <a:rPr lang="en-US" sz="1600" dirty="0" err="1">
                          <a:solidFill>
                            <a:schemeClr val="tx1"/>
                          </a:solidFill>
                          <a:effectLst/>
                        </a:rPr>
                        <a:t>adına</a:t>
                      </a:r>
                      <a:r>
                        <a:rPr lang="en-US" sz="1600" dirty="0">
                          <a:solidFill>
                            <a:schemeClr val="tx1"/>
                          </a:solidFill>
                          <a:effectLst/>
                        </a:rPr>
                        <a:t>, </a:t>
                      </a:r>
                      <a:r>
                        <a:rPr lang="en-US" sz="1600" dirty="0" err="1">
                          <a:solidFill>
                            <a:schemeClr val="tx1"/>
                          </a:solidFill>
                          <a:effectLst/>
                        </a:rPr>
                        <a:t>fizyoterapistler</a:t>
                      </a:r>
                      <a:r>
                        <a:rPr lang="en-US" sz="1600" dirty="0">
                          <a:solidFill>
                            <a:schemeClr val="tx1"/>
                          </a:solidFill>
                          <a:effectLst/>
                        </a:rPr>
                        <a:t> </a:t>
                      </a:r>
                      <a:r>
                        <a:rPr lang="en-US" sz="1600" dirty="0" err="1">
                          <a:solidFill>
                            <a:schemeClr val="tx1"/>
                          </a:solidFill>
                          <a:effectLst/>
                        </a:rPr>
                        <a:t>denenmeye</a:t>
                      </a:r>
                      <a:r>
                        <a:rPr lang="en-US" sz="1600" dirty="0">
                          <a:solidFill>
                            <a:schemeClr val="tx1"/>
                          </a:solidFill>
                          <a:effectLst/>
                        </a:rPr>
                        <a:t> </a:t>
                      </a:r>
                      <a:r>
                        <a:rPr lang="en-US" sz="1600" dirty="0" err="1">
                          <a:solidFill>
                            <a:schemeClr val="tx1"/>
                          </a:solidFill>
                          <a:effectLst/>
                        </a:rPr>
                        <a:t>uygun</a:t>
                      </a:r>
                      <a:r>
                        <a:rPr lang="en-US" sz="1600" dirty="0">
                          <a:solidFill>
                            <a:schemeClr val="tx1"/>
                          </a:solidFill>
                          <a:effectLst/>
                        </a:rPr>
                        <a:t> </a:t>
                      </a:r>
                      <a:r>
                        <a:rPr lang="en-US" sz="1600" dirty="0" err="1">
                          <a:solidFill>
                            <a:schemeClr val="tx1"/>
                          </a:solidFill>
                          <a:effectLst/>
                        </a:rPr>
                        <a:t>olan</a:t>
                      </a:r>
                      <a:r>
                        <a:rPr lang="en-US" sz="1600" dirty="0">
                          <a:solidFill>
                            <a:schemeClr val="tx1"/>
                          </a:solidFill>
                          <a:effectLst/>
                        </a:rPr>
                        <a:t> </a:t>
                      </a:r>
                      <a:r>
                        <a:rPr lang="en-US" sz="1600" dirty="0" err="1">
                          <a:solidFill>
                            <a:schemeClr val="tx1"/>
                          </a:solidFill>
                          <a:effectLst/>
                        </a:rPr>
                        <a:t>yardımı</a:t>
                      </a:r>
                      <a:r>
                        <a:rPr lang="en-US" sz="1600" dirty="0">
                          <a:solidFill>
                            <a:schemeClr val="tx1"/>
                          </a:solidFill>
                          <a:effectLst/>
                        </a:rPr>
                        <a:t> </a:t>
                      </a:r>
                      <a:r>
                        <a:rPr lang="en-US" sz="1600" dirty="0" err="1">
                          <a:solidFill>
                            <a:schemeClr val="tx1"/>
                          </a:solidFill>
                          <a:effectLst/>
                        </a:rPr>
                        <a:t>belirlemek</a:t>
                      </a:r>
                      <a:r>
                        <a:rPr lang="en-US" sz="1600" dirty="0">
                          <a:solidFill>
                            <a:schemeClr val="tx1"/>
                          </a:solidFill>
                          <a:effectLst/>
                        </a:rPr>
                        <a:t> </a:t>
                      </a:r>
                      <a:r>
                        <a:rPr lang="en-US" sz="1600" dirty="0" err="1">
                          <a:solidFill>
                            <a:schemeClr val="tx1"/>
                          </a:solidFill>
                          <a:effectLst/>
                        </a:rPr>
                        <a:t>için</a:t>
                      </a:r>
                      <a:r>
                        <a:rPr lang="en-US" sz="1600" dirty="0">
                          <a:solidFill>
                            <a:schemeClr val="tx1"/>
                          </a:solidFill>
                          <a:effectLst/>
                        </a:rPr>
                        <a:t> </a:t>
                      </a:r>
                      <a:r>
                        <a:rPr lang="en-US" sz="1600" dirty="0" err="1">
                          <a:solidFill>
                            <a:schemeClr val="tx1"/>
                          </a:solidFill>
                          <a:effectLst/>
                        </a:rPr>
                        <a:t>tarama</a:t>
                      </a:r>
                      <a:r>
                        <a:rPr lang="en-US" sz="1600" dirty="0">
                          <a:solidFill>
                            <a:schemeClr val="tx1"/>
                          </a:solidFill>
                          <a:effectLst/>
                        </a:rPr>
                        <a:t> </a:t>
                      </a:r>
                      <a:r>
                        <a:rPr lang="en-US" sz="1600" dirty="0" err="1">
                          <a:solidFill>
                            <a:schemeClr val="tx1"/>
                          </a:solidFill>
                          <a:effectLst/>
                        </a:rPr>
                        <a:t>yapabilirler</a:t>
                      </a:r>
                      <a:r>
                        <a:rPr lang="en-US" sz="1600" dirty="0">
                          <a:solidFill>
                            <a:schemeClr val="tx1"/>
                          </a:solidFill>
                          <a:effectLst/>
                        </a:rPr>
                        <a:t>. </a:t>
                      </a:r>
                      <a:r>
                        <a:rPr lang="en-US" sz="1600" dirty="0" err="1">
                          <a:solidFill>
                            <a:schemeClr val="tx1"/>
                          </a:solidFill>
                          <a:effectLst/>
                        </a:rPr>
                        <a:t>Sonrasında</a:t>
                      </a:r>
                      <a:r>
                        <a:rPr lang="en-US" sz="1600" dirty="0">
                          <a:solidFill>
                            <a:schemeClr val="tx1"/>
                          </a:solidFill>
                          <a:effectLst/>
                        </a:rPr>
                        <a:t>, </a:t>
                      </a:r>
                      <a:r>
                        <a:rPr lang="en-US" sz="1600" dirty="0" err="1">
                          <a:solidFill>
                            <a:schemeClr val="tx1"/>
                          </a:solidFill>
                          <a:effectLst/>
                        </a:rPr>
                        <a:t>ihtiyaç</a:t>
                      </a:r>
                      <a:r>
                        <a:rPr lang="en-US" sz="1600" dirty="0">
                          <a:solidFill>
                            <a:schemeClr val="tx1"/>
                          </a:solidFill>
                          <a:effectLst/>
                        </a:rPr>
                        <a:t> </a:t>
                      </a:r>
                      <a:r>
                        <a:rPr lang="en-US" sz="1600" dirty="0" err="1">
                          <a:solidFill>
                            <a:schemeClr val="tx1"/>
                          </a:solidFill>
                          <a:effectLst/>
                        </a:rPr>
                        <a:t>duyulması</a:t>
                      </a:r>
                      <a:r>
                        <a:rPr lang="en-US" sz="1600" dirty="0">
                          <a:solidFill>
                            <a:schemeClr val="tx1"/>
                          </a:solidFill>
                          <a:effectLst/>
                        </a:rPr>
                        <a:t> </a:t>
                      </a:r>
                      <a:r>
                        <a:rPr lang="en-US" sz="1600" dirty="0" err="1">
                          <a:solidFill>
                            <a:schemeClr val="tx1"/>
                          </a:solidFill>
                          <a:effectLst/>
                        </a:rPr>
                        <a:t>halinde</a:t>
                      </a:r>
                      <a:r>
                        <a:rPr lang="en-US" sz="1600" dirty="0">
                          <a:solidFill>
                            <a:schemeClr val="tx1"/>
                          </a:solidFill>
                          <a:effectLst/>
                        </a:rPr>
                        <a:t> </a:t>
                      </a:r>
                      <a:r>
                        <a:rPr lang="en-US" sz="1600" dirty="0" err="1">
                          <a:solidFill>
                            <a:schemeClr val="tx1"/>
                          </a:solidFill>
                          <a:effectLst/>
                        </a:rPr>
                        <a:t>odanın</a:t>
                      </a:r>
                      <a:r>
                        <a:rPr lang="en-US" sz="1600" dirty="0">
                          <a:solidFill>
                            <a:schemeClr val="tx1"/>
                          </a:solidFill>
                          <a:effectLst/>
                        </a:rPr>
                        <a:t> </a:t>
                      </a:r>
                      <a:r>
                        <a:rPr lang="en-US" sz="1600" dirty="0" err="1">
                          <a:solidFill>
                            <a:schemeClr val="tx1"/>
                          </a:solidFill>
                          <a:effectLst/>
                        </a:rPr>
                        <a:t>dışında</a:t>
                      </a:r>
                      <a:r>
                        <a:rPr lang="en-US" sz="1600" dirty="0">
                          <a:solidFill>
                            <a:schemeClr val="tx1"/>
                          </a:solidFill>
                          <a:effectLst/>
                        </a:rPr>
                        <a:t> </a:t>
                      </a:r>
                      <a:r>
                        <a:rPr lang="en-US" sz="1600" dirty="0" err="1">
                          <a:solidFill>
                            <a:schemeClr val="tx1"/>
                          </a:solidFill>
                          <a:effectLst/>
                        </a:rPr>
                        <a:t>bulunan</a:t>
                      </a:r>
                      <a:r>
                        <a:rPr lang="en-US" sz="1600" dirty="0">
                          <a:solidFill>
                            <a:schemeClr val="tx1"/>
                          </a:solidFill>
                          <a:effectLst/>
                        </a:rPr>
                        <a:t> </a:t>
                      </a:r>
                      <a:r>
                        <a:rPr lang="en-US" sz="1600" dirty="0" err="1">
                          <a:solidFill>
                            <a:schemeClr val="tx1"/>
                          </a:solidFill>
                          <a:effectLst/>
                        </a:rPr>
                        <a:t>fizyoterapistin</a:t>
                      </a:r>
                      <a:r>
                        <a:rPr lang="en-US" sz="1600" dirty="0">
                          <a:solidFill>
                            <a:schemeClr val="tx1"/>
                          </a:solidFill>
                          <a:effectLst/>
                        </a:rPr>
                        <a:t> de </a:t>
                      </a:r>
                      <a:r>
                        <a:rPr lang="en-US" sz="1600" dirty="0" err="1">
                          <a:solidFill>
                            <a:schemeClr val="tx1"/>
                          </a:solidFill>
                          <a:effectLst/>
                        </a:rPr>
                        <a:t>rehberliği</a:t>
                      </a:r>
                      <a:r>
                        <a:rPr lang="en-US" sz="1600" dirty="0">
                          <a:solidFill>
                            <a:schemeClr val="tx1"/>
                          </a:solidFill>
                          <a:effectLst/>
                        </a:rPr>
                        <a:t> </a:t>
                      </a:r>
                      <a:r>
                        <a:rPr lang="en-US" sz="1600" dirty="0" err="1">
                          <a:solidFill>
                            <a:schemeClr val="tx1"/>
                          </a:solidFill>
                          <a:effectLst/>
                        </a:rPr>
                        <a:t>ile</a:t>
                      </a:r>
                      <a:r>
                        <a:rPr lang="en-US" sz="1600" dirty="0">
                          <a:solidFill>
                            <a:schemeClr val="tx1"/>
                          </a:solidFill>
                          <a:effectLst/>
                        </a:rPr>
                        <a:t> </a:t>
                      </a:r>
                      <a:r>
                        <a:rPr lang="en-US" sz="1600" dirty="0" err="1">
                          <a:solidFill>
                            <a:schemeClr val="tx1"/>
                          </a:solidFill>
                          <a:effectLst/>
                        </a:rPr>
                        <a:t>halihazırda</a:t>
                      </a:r>
                      <a:r>
                        <a:rPr lang="en-US" sz="1600" dirty="0">
                          <a:solidFill>
                            <a:schemeClr val="tx1"/>
                          </a:solidFill>
                          <a:effectLst/>
                        </a:rPr>
                        <a:t> </a:t>
                      </a:r>
                      <a:r>
                        <a:rPr lang="en-US" sz="1600" dirty="0" err="1">
                          <a:solidFill>
                            <a:schemeClr val="tx1"/>
                          </a:solidFill>
                          <a:effectLst/>
                        </a:rPr>
                        <a:t>izolasyon</a:t>
                      </a:r>
                      <a:r>
                        <a:rPr lang="en-US" sz="1600" dirty="0">
                          <a:solidFill>
                            <a:schemeClr val="tx1"/>
                          </a:solidFill>
                          <a:effectLst/>
                        </a:rPr>
                        <a:t> </a:t>
                      </a:r>
                      <a:r>
                        <a:rPr lang="en-US" sz="1600" dirty="0" err="1">
                          <a:solidFill>
                            <a:schemeClr val="tx1"/>
                          </a:solidFill>
                          <a:effectLst/>
                        </a:rPr>
                        <a:t>odasında</a:t>
                      </a:r>
                      <a:r>
                        <a:rPr lang="en-US" sz="1600" dirty="0">
                          <a:solidFill>
                            <a:schemeClr val="tx1"/>
                          </a:solidFill>
                          <a:effectLst/>
                        </a:rPr>
                        <a:t> </a:t>
                      </a:r>
                      <a:r>
                        <a:rPr lang="en-US" sz="1600" dirty="0" err="1">
                          <a:solidFill>
                            <a:schemeClr val="tx1"/>
                          </a:solidFill>
                          <a:effectLst/>
                        </a:rPr>
                        <a:t>bulunan</a:t>
                      </a:r>
                      <a:r>
                        <a:rPr lang="en-US" sz="1600" dirty="0">
                          <a:solidFill>
                            <a:schemeClr val="tx1"/>
                          </a:solidFill>
                          <a:effectLst/>
                        </a:rPr>
                        <a:t> </a:t>
                      </a:r>
                      <a:r>
                        <a:rPr lang="en-US" sz="1600" dirty="0" err="1">
                          <a:solidFill>
                            <a:schemeClr val="tx1"/>
                          </a:solidFill>
                          <a:effectLst/>
                        </a:rPr>
                        <a:t>hemşireler</a:t>
                      </a:r>
                      <a:r>
                        <a:rPr lang="en-US" sz="1600" dirty="0">
                          <a:solidFill>
                            <a:schemeClr val="tx1"/>
                          </a:solidFill>
                          <a:effectLst/>
                        </a:rPr>
                        <a:t> </a:t>
                      </a:r>
                      <a:r>
                        <a:rPr lang="en-US" sz="1600" dirty="0" err="1">
                          <a:solidFill>
                            <a:schemeClr val="tx1"/>
                          </a:solidFill>
                          <a:effectLst/>
                        </a:rPr>
                        <a:t>tarafından</a:t>
                      </a:r>
                      <a:r>
                        <a:rPr lang="en-US" sz="1600" dirty="0">
                          <a:solidFill>
                            <a:schemeClr val="tx1"/>
                          </a:solidFill>
                          <a:effectLst/>
                        </a:rPr>
                        <a:t> </a:t>
                      </a:r>
                      <a:r>
                        <a:rPr lang="en-US" sz="1600" dirty="0" err="1">
                          <a:solidFill>
                            <a:schemeClr val="tx1"/>
                          </a:solidFill>
                          <a:effectLst/>
                        </a:rPr>
                        <a:t>söz</a:t>
                      </a:r>
                      <a:r>
                        <a:rPr lang="en-US" sz="1600" dirty="0">
                          <a:solidFill>
                            <a:schemeClr val="tx1"/>
                          </a:solidFill>
                          <a:effectLst/>
                        </a:rPr>
                        <a:t> </a:t>
                      </a:r>
                      <a:r>
                        <a:rPr lang="en-US" sz="1600" dirty="0" err="1">
                          <a:solidFill>
                            <a:schemeClr val="tx1"/>
                          </a:solidFill>
                          <a:effectLst/>
                        </a:rPr>
                        <a:t>konusu</a:t>
                      </a:r>
                      <a:r>
                        <a:rPr lang="en-US" sz="1600" dirty="0">
                          <a:solidFill>
                            <a:schemeClr val="tx1"/>
                          </a:solidFill>
                          <a:effectLst/>
                        </a:rPr>
                        <a:t> </a:t>
                      </a:r>
                      <a:r>
                        <a:rPr lang="en-US" sz="1600" dirty="0" err="1">
                          <a:solidFill>
                            <a:schemeClr val="tx1"/>
                          </a:solidFill>
                          <a:effectLst/>
                        </a:rPr>
                        <a:t>yardımın</a:t>
                      </a:r>
                      <a:r>
                        <a:rPr lang="en-US" sz="1600" dirty="0">
                          <a:solidFill>
                            <a:schemeClr val="tx1"/>
                          </a:solidFill>
                          <a:effectLst/>
                        </a:rPr>
                        <a:t> </a:t>
                      </a:r>
                      <a:r>
                        <a:rPr lang="en-US" sz="1600" dirty="0" err="1">
                          <a:solidFill>
                            <a:schemeClr val="tx1"/>
                          </a:solidFill>
                          <a:effectLst/>
                        </a:rPr>
                        <a:t>bir</a:t>
                      </a:r>
                      <a:r>
                        <a:rPr lang="en-US" sz="1600" dirty="0">
                          <a:solidFill>
                            <a:schemeClr val="tx1"/>
                          </a:solidFill>
                          <a:effectLst/>
                        </a:rPr>
                        <a:t> </a:t>
                      </a:r>
                      <a:r>
                        <a:rPr lang="en-US" sz="1600" dirty="0" err="1">
                          <a:solidFill>
                            <a:schemeClr val="tx1"/>
                          </a:solidFill>
                          <a:effectLst/>
                        </a:rPr>
                        <a:t>denemesi</a:t>
                      </a:r>
                      <a:r>
                        <a:rPr lang="en-US" sz="1600" dirty="0">
                          <a:solidFill>
                            <a:schemeClr val="tx1"/>
                          </a:solidFill>
                          <a:effectLst/>
                        </a:rPr>
                        <a:t> </a:t>
                      </a:r>
                      <a:r>
                        <a:rPr lang="en-US" sz="1600" dirty="0" err="1">
                          <a:solidFill>
                            <a:schemeClr val="tx1"/>
                          </a:solidFill>
                          <a:effectLst/>
                        </a:rPr>
                        <a:t>yapılabilir</a:t>
                      </a:r>
                      <a:r>
                        <a:rPr lang="en-US" sz="1600" dirty="0">
                          <a:solidFill>
                            <a:schemeClr val="tx1"/>
                          </a:solidFill>
                          <a:effectLst/>
                        </a:rPr>
                        <a:t>.</a:t>
                      </a:r>
                      <a:endParaRPr lang="tr-TR" sz="1600" dirty="0">
                        <a:solidFill>
                          <a:schemeClr val="tx1"/>
                        </a:solidFill>
                        <a:effectLst/>
                      </a:endParaRPr>
                    </a:p>
                    <a:p>
                      <a:pPr marL="69850">
                        <a:lnSpc>
                          <a:spcPts val="1400"/>
                        </a:lnSpc>
                        <a:spcAft>
                          <a:spcPts val="0"/>
                        </a:spcAft>
                      </a:pPr>
                      <a:r>
                        <a:rPr lang="en-US" sz="1600" dirty="0">
                          <a:solidFill>
                            <a:schemeClr val="tx1"/>
                          </a:solidFill>
                          <a:effectLst/>
                        </a:rPr>
                        <a:t> </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226918397"/>
                  </a:ext>
                </a:extLst>
              </a:tr>
            </a:tbl>
          </a:graphicData>
        </a:graphic>
      </p:graphicFrame>
      <p:sp>
        <p:nvSpPr>
          <p:cNvPr id="5" name="Rectangle 1"/>
          <p:cNvSpPr>
            <a:spLocks noChangeArrowheads="1"/>
          </p:cNvSpPr>
          <p:nvPr/>
        </p:nvSpPr>
        <p:spPr bwMode="auto">
          <a:xfrm>
            <a:off x="0" y="-25315"/>
            <a:ext cx="40068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9828" tIns="45720" rIns="326922"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tr-TR" sz="1200" b="1" i="0" u="none" strike="noStrike" cap="none" normalizeH="0" baseline="0" dirty="0" smtClean="0">
              <a:ln>
                <a:noFill/>
              </a:ln>
              <a:solidFill>
                <a:schemeClr val="tx1"/>
              </a:solidFill>
              <a:effectLst/>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007973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673738365"/>
              </p:ext>
            </p:extLst>
          </p:nvPr>
        </p:nvGraphicFramePr>
        <p:xfrm>
          <a:off x="757646" y="1619794"/>
          <a:ext cx="10955383" cy="3693093"/>
        </p:xfrm>
        <a:graphic>
          <a:graphicData uri="http://schemas.openxmlformats.org/drawingml/2006/table">
            <a:tbl>
              <a:tblPr firstRow="1" firstCol="1" lastRow="1" lastCol="1" bandRow="1" bandCol="1">
                <a:tableStyleId>{5C22544A-7EE6-4342-B048-85BDC9FD1C3A}</a:tableStyleId>
              </a:tblPr>
              <a:tblGrid>
                <a:gridCol w="791462">
                  <a:extLst>
                    <a:ext uri="{9D8B030D-6E8A-4147-A177-3AD203B41FA5}">
                      <a16:colId xmlns:a16="http://schemas.microsoft.com/office/drawing/2014/main" val="50328742"/>
                    </a:ext>
                  </a:extLst>
                </a:gridCol>
                <a:gridCol w="10163921">
                  <a:extLst>
                    <a:ext uri="{9D8B030D-6E8A-4147-A177-3AD203B41FA5}">
                      <a16:colId xmlns:a16="http://schemas.microsoft.com/office/drawing/2014/main" val="3754422736"/>
                    </a:ext>
                  </a:extLst>
                </a:gridCol>
              </a:tblGrid>
              <a:tr h="1231031">
                <a:tc>
                  <a:txBody>
                    <a:bodyPr/>
                    <a:lstStyle/>
                    <a:p>
                      <a:pPr marL="57785" marR="139065" algn="ctr">
                        <a:spcAft>
                          <a:spcPts val="0"/>
                        </a:spcAft>
                      </a:pPr>
                      <a:r>
                        <a:rPr lang="en-US" sz="2000" dirty="0">
                          <a:solidFill>
                            <a:schemeClr val="tx1"/>
                          </a:solidFill>
                          <a:effectLst/>
                        </a:rPr>
                        <a:t>6.3</a:t>
                      </a: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6515" algn="just">
                        <a:spcAft>
                          <a:spcPts val="0"/>
                        </a:spcAft>
                      </a:pPr>
                      <a:r>
                        <a:rPr lang="en-US" sz="2000" dirty="0" err="1" smtClean="0">
                          <a:solidFill>
                            <a:schemeClr val="tx1"/>
                          </a:solidFill>
                          <a:effectLst/>
                        </a:rPr>
                        <a:t>Sadece</a:t>
                      </a:r>
                      <a:r>
                        <a:rPr lang="en-US" sz="2000" dirty="0" smtClean="0">
                          <a:solidFill>
                            <a:schemeClr val="tx1"/>
                          </a:solidFill>
                          <a:effectLst/>
                        </a:rPr>
                        <a:t> </a:t>
                      </a:r>
                      <a:r>
                        <a:rPr lang="en-US" sz="2000" dirty="0" err="1">
                          <a:solidFill>
                            <a:schemeClr val="tx1"/>
                          </a:solidFill>
                          <a:effectLst/>
                        </a:rPr>
                        <a:t>doğrudan</a:t>
                      </a:r>
                      <a:r>
                        <a:rPr lang="en-US" sz="2000" dirty="0">
                          <a:solidFill>
                            <a:schemeClr val="tx1"/>
                          </a:solidFill>
                          <a:effectLst/>
                        </a:rPr>
                        <a:t> </a:t>
                      </a:r>
                      <a:r>
                        <a:rPr lang="en-US" sz="2000" dirty="0" err="1">
                          <a:solidFill>
                            <a:schemeClr val="tx1"/>
                          </a:solidFill>
                          <a:effectLst/>
                        </a:rPr>
                        <a:t>fizyoterapi</a:t>
                      </a:r>
                      <a:r>
                        <a:rPr lang="en-US" sz="2000" dirty="0">
                          <a:solidFill>
                            <a:schemeClr val="tx1"/>
                          </a:solidFill>
                          <a:effectLst/>
                        </a:rPr>
                        <a:t> </a:t>
                      </a:r>
                      <a:r>
                        <a:rPr lang="en-US" sz="2000" dirty="0" err="1">
                          <a:solidFill>
                            <a:schemeClr val="tx1"/>
                          </a:solidFill>
                          <a:effectLst/>
                        </a:rPr>
                        <a:t>müdahaleleri</a:t>
                      </a:r>
                      <a:r>
                        <a:rPr lang="en-US" sz="2000" dirty="0">
                          <a:solidFill>
                            <a:schemeClr val="tx1"/>
                          </a:solidFill>
                          <a:effectLst/>
                        </a:rPr>
                        <a:t> </a:t>
                      </a:r>
                      <a:r>
                        <a:rPr lang="en-US" sz="2000" dirty="0" err="1">
                          <a:solidFill>
                            <a:schemeClr val="tx1"/>
                          </a:solidFill>
                          <a:effectLst/>
                        </a:rPr>
                        <a:t>için</a:t>
                      </a:r>
                      <a:r>
                        <a:rPr lang="en-US" sz="2000" dirty="0">
                          <a:solidFill>
                            <a:schemeClr val="tx1"/>
                          </a:solidFill>
                          <a:effectLst/>
                        </a:rPr>
                        <a:t> </a:t>
                      </a:r>
                      <a:r>
                        <a:rPr lang="en-US" sz="2000" dirty="0" err="1">
                          <a:solidFill>
                            <a:schemeClr val="tx1"/>
                          </a:solidFill>
                          <a:effectLst/>
                        </a:rPr>
                        <a:t>önemli</a:t>
                      </a:r>
                      <a:r>
                        <a:rPr lang="en-US" sz="2000" dirty="0">
                          <a:solidFill>
                            <a:schemeClr val="tx1"/>
                          </a:solidFill>
                          <a:effectLst/>
                        </a:rPr>
                        <a:t> </a:t>
                      </a:r>
                      <a:r>
                        <a:rPr lang="en-US" sz="2000" dirty="0" err="1">
                          <a:solidFill>
                            <a:schemeClr val="tx1"/>
                          </a:solidFill>
                          <a:effectLst/>
                        </a:rPr>
                        <a:t>fonksiyonel</a:t>
                      </a:r>
                      <a:r>
                        <a:rPr lang="en-US" sz="2000" dirty="0">
                          <a:solidFill>
                            <a:schemeClr val="tx1"/>
                          </a:solidFill>
                          <a:effectLst/>
                        </a:rPr>
                        <a:t> </a:t>
                      </a:r>
                      <a:r>
                        <a:rPr lang="en-US" sz="2000" dirty="0" err="1">
                          <a:solidFill>
                            <a:schemeClr val="tx1"/>
                          </a:solidFill>
                          <a:effectLst/>
                        </a:rPr>
                        <a:t>sınırlamaların</a:t>
                      </a:r>
                      <a:r>
                        <a:rPr lang="en-US" sz="2000" dirty="0">
                          <a:solidFill>
                            <a:schemeClr val="tx1"/>
                          </a:solidFill>
                          <a:effectLst/>
                        </a:rPr>
                        <a:t> </a:t>
                      </a:r>
                      <a:r>
                        <a:rPr lang="en-US" sz="2000" dirty="0" err="1">
                          <a:solidFill>
                            <a:schemeClr val="tx1"/>
                          </a:solidFill>
                          <a:effectLst/>
                        </a:rPr>
                        <a:t>olduğu</a:t>
                      </a:r>
                      <a:r>
                        <a:rPr lang="en-US" sz="2000" dirty="0">
                          <a:solidFill>
                            <a:schemeClr val="tx1"/>
                          </a:solidFill>
                          <a:effectLst/>
                        </a:rPr>
                        <a:t> </a:t>
                      </a:r>
                      <a:r>
                        <a:rPr lang="en-US" sz="2000" dirty="0" err="1">
                          <a:solidFill>
                            <a:schemeClr val="tx1"/>
                          </a:solidFill>
                          <a:effectLst/>
                        </a:rPr>
                        <a:t>durumlarda</a:t>
                      </a:r>
                      <a:r>
                        <a:rPr lang="en-US" sz="2000" dirty="0">
                          <a:solidFill>
                            <a:schemeClr val="tx1"/>
                          </a:solidFill>
                          <a:effectLst/>
                        </a:rPr>
                        <a:t> (</a:t>
                      </a:r>
                      <a:r>
                        <a:rPr lang="en-US" sz="2000" dirty="0" err="1">
                          <a:solidFill>
                            <a:schemeClr val="tx1"/>
                          </a:solidFill>
                          <a:effectLst/>
                        </a:rPr>
                        <a:t>örn</a:t>
                      </a:r>
                      <a:r>
                        <a:rPr lang="en-US" sz="2000" dirty="0">
                          <a:solidFill>
                            <a:schemeClr val="tx1"/>
                          </a:solidFill>
                          <a:effectLst/>
                        </a:rPr>
                        <a:t>. YBÜ </a:t>
                      </a:r>
                      <a:r>
                        <a:rPr lang="en-US" sz="2000" dirty="0" err="1">
                          <a:solidFill>
                            <a:schemeClr val="tx1"/>
                          </a:solidFill>
                          <a:effectLst/>
                        </a:rPr>
                        <a:t>kaynaklı</a:t>
                      </a:r>
                      <a:r>
                        <a:rPr lang="en-US" sz="2000" dirty="0">
                          <a:solidFill>
                            <a:schemeClr val="tx1"/>
                          </a:solidFill>
                          <a:effectLst/>
                        </a:rPr>
                        <a:t> </a:t>
                      </a:r>
                      <a:r>
                        <a:rPr lang="en-US" sz="2000" dirty="0" err="1">
                          <a:solidFill>
                            <a:schemeClr val="tx1"/>
                          </a:solidFill>
                          <a:effectLst/>
                        </a:rPr>
                        <a:t>edinilmiş</a:t>
                      </a:r>
                      <a:r>
                        <a:rPr lang="en-US" sz="2000" dirty="0">
                          <a:solidFill>
                            <a:schemeClr val="tx1"/>
                          </a:solidFill>
                          <a:effectLst/>
                        </a:rPr>
                        <a:t> </a:t>
                      </a:r>
                      <a:r>
                        <a:rPr lang="en-US" sz="2000" dirty="0" err="1">
                          <a:solidFill>
                            <a:schemeClr val="tx1"/>
                          </a:solidFill>
                          <a:effectLst/>
                        </a:rPr>
                        <a:t>zayıflık</a:t>
                      </a:r>
                      <a:r>
                        <a:rPr lang="en-US" sz="2000" dirty="0">
                          <a:solidFill>
                            <a:schemeClr val="tx1"/>
                          </a:solidFill>
                          <a:effectLst/>
                        </a:rPr>
                        <a:t>, </a:t>
                      </a:r>
                      <a:r>
                        <a:rPr lang="en-US" sz="2000" dirty="0" err="1">
                          <a:solidFill>
                            <a:schemeClr val="tx1"/>
                          </a:solidFill>
                          <a:effectLst/>
                        </a:rPr>
                        <a:t>kırılganlık</a:t>
                      </a:r>
                      <a:r>
                        <a:rPr lang="en-US" sz="2000" dirty="0">
                          <a:solidFill>
                            <a:schemeClr val="tx1"/>
                          </a:solidFill>
                          <a:effectLst/>
                        </a:rPr>
                        <a:t>, </a:t>
                      </a:r>
                      <a:r>
                        <a:rPr lang="en-US" sz="2000" dirty="0" err="1">
                          <a:solidFill>
                            <a:schemeClr val="tx1"/>
                          </a:solidFill>
                          <a:effectLst/>
                        </a:rPr>
                        <a:t>çoklu</a:t>
                      </a:r>
                      <a:r>
                        <a:rPr lang="en-US" sz="2000" dirty="0">
                          <a:solidFill>
                            <a:schemeClr val="tx1"/>
                          </a:solidFill>
                          <a:effectLst/>
                        </a:rPr>
                        <a:t> </a:t>
                      </a:r>
                      <a:r>
                        <a:rPr lang="en-US" sz="2000" dirty="0" err="1">
                          <a:solidFill>
                            <a:schemeClr val="tx1"/>
                          </a:solidFill>
                          <a:effectLst/>
                        </a:rPr>
                        <a:t>komorbidite</a:t>
                      </a:r>
                      <a:r>
                        <a:rPr lang="en-US" sz="2000" dirty="0">
                          <a:solidFill>
                            <a:schemeClr val="tx1"/>
                          </a:solidFill>
                          <a:effectLst/>
                        </a:rPr>
                        <a:t>, </a:t>
                      </a:r>
                      <a:r>
                        <a:rPr lang="en-US" sz="2000" dirty="0" err="1">
                          <a:solidFill>
                            <a:schemeClr val="tx1"/>
                          </a:solidFill>
                          <a:effectLst/>
                        </a:rPr>
                        <a:t>ileri</a:t>
                      </a:r>
                      <a:r>
                        <a:rPr lang="en-US" sz="2000" dirty="0">
                          <a:solidFill>
                            <a:schemeClr val="tx1"/>
                          </a:solidFill>
                          <a:effectLst/>
                        </a:rPr>
                        <a:t> </a:t>
                      </a:r>
                      <a:r>
                        <a:rPr lang="en-US" sz="2000" dirty="0" err="1">
                          <a:solidFill>
                            <a:schemeClr val="tx1"/>
                          </a:solidFill>
                          <a:effectLst/>
                        </a:rPr>
                        <a:t>yaş</a:t>
                      </a:r>
                      <a:r>
                        <a:rPr lang="en-US" sz="2000" dirty="0">
                          <a:solidFill>
                            <a:schemeClr val="tx1"/>
                          </a:solidFill>
                          <a:effectLst/>
                        </a:rPr>
                        <a:t>) </a:t>
                      </a:r>
                      <a:r>
                        <a:rPr lang="en-US" sz="2000" dirty="0" err="1">
                          <a:solidFill>
                            <a:schemeClr val="tx1"/>
                          </a:solidFill>
                          <a:effectLst/>
                        </a:rPr>
                        <a:t>dikkate</a:t>
                      </a:r>
                      <a:r>
                        <a:rPr lang="en-US" sz="2000" dirty="0">
                          <a:solidFill>
                            <a:schemeClr val="tx1"/>
                          </a:solidFill>
                          <a:effectLst/>
                        </a:rPr>
                        <a:t> </a:t>
                      </a:r>
                      <a:r>
                        <a:rPr lang="en-US" sz="2000" dirty="0" err="1">
                          <a:solidFill>
                            <a:schemeClr val="tx1"/>
                          </a:solidFill>
                          <a:effectLst/>
                        </a:rPr>
                        <a:t>alınmalıdır</a:t>
                      </a:r>
                      <a:r>
                        <a:rPr lang="en-US" sz="2000" dirty="0">
                          <a:solidFill>
                            <a:schemeClr val="tx1"/>
                          </a:solidFill>
                          <a:effectLst/>
                        </a:rPr>
                        <a:t>.</a:t>
                      </a: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714023266"/>
                  </a:ext>
                </a:extLst>
              </a:tr>
              <a:tr h="1231031">
                <a:tc>
                  <a:txBody>
                    <a:bodyPr/>
                    <a:lstStyle/>
                    <a:p>
                      <a:pPr marL="57785" marR="139065" algn="ctr">
                        <a:spcAft>
                          <a:spcPts val="0"/>
                        </a:spcAft>
                      </a:pPr>
                      <a:r>
                        <a:rPr lang="en-US" sz="2000" dirty="0">
                          <a:solidFill>
                            <a:schemeClr val="tx1"/>
                          </a:solidFill>
                          <a:effectLst/>
                        </a:rPr>
                        <a:t>6.4</a:t>
                      </a: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a:lnSpc>
                          <a:spcPct val="98000"/>
                        </a:lnSpc>
                        <a:spcBef>
                          <a:spcPts val="10"/>
                        </a:spcBef>
                        <a:spcAft>
                          <a:spcPts val="0"/>
                        </a:spcAft>
                      </a:pPr>
                      <a:endParaRPr lang="tr-TR" sz="2000" dirty="0" smtClean="0">
                        <a:solidFill>
                          <a:schemeClr val="tx1"/>
                        </a:solidFill>
                        <a:effectLst/>
                      </a:endParaRPr>
                    </a:p>
                    <a:p>
                      <a:pPr marL="69850">
                        <a:lnSpc>
                          <a:spcPct val="98000"/>
                        </a:lnSpc>
                        <a:spcBef>
                          <a:spcPts val="10"/>
                        </a:spcBef>
                        <a:spcAft>
                          <a:spcPts val="0"/>
                        </a:spcAft>
                      </a:pPr>
                      <a:r>
                        <a:rPr lang="en-US" sz="2000" dirty="0" err="1" smtClean="0">
                          <a:solidFill>
                            <a:schemeClr val="tx1"/>
                          </a:solidFill>
                          <a:effectLst/>
                        </a:rPr>
                        <a:t>Erken</a:t>
                      </a:r>
                      <a:r>
                        <a:rPr lang="en-US" sz="2000" dirty="0" smtClean="0">
                          <a:solidFill>
                            <a:schemeClr val="tx1"/>
                          </a:solidFill>
                          <a:effectLst/>
                        </a:rPr>
                        <a:t> </a:t>
                      </a:r>
                      <a:r>
                        <a:rPr lang="en-US" sz="2000" dirty="0" err="1">
                          <a:solidFill>
                            <a:schemeClr val="tx1"/>
                          </a:solidFill>
                          <a:effectLst/>
                        </a:rPr>
                        <a:t>mobilizasyon</a:t>
                      </a:r>
                      <a:r>
                        <a:rPr lang="en-US" sz="2000" dirty="0">
                          <a:solidFill>
                            <a:schemeClr val="tx1"/>
                          </a:solidFill>
                          <a:effectLst/>
                        </a:rPr>
                        <a:t> </a:t>
                      </a:r>
                      <a:r>
                        <a:rPr lang="en-US" sz="2000" dirty="0" err="1">
                          <a:solidFill>
                            <a:schemeClr val="tx1"/>
                          </a:solidFill>
                          <a:effectLst/>
                        </a:rPr>
                        <a:t>teşvik</a:t>
                      </a:r>
                      <a:r>
                        <a:rPr lang="en-US" sz="2000" dirty="0">
                          <a:solidFill>
                            <a:schemeClr val="tx1"/>
                          </a:solidFill>
                          <a:effectLst/>
                        </a:rPr>
                        <a:t> </a:t>
                      </a:r>
                      <a:r>
                        <a:rPr lang="en-US" sz="2000" dirty="0" err="1">
                          <a:solidFill>
                            <a:schemeClr val="tx1"/>
                          </a:solidFill>
                          <a:effectLst/>
                        </a:rPr>
                        <a:t>edilir</a:t>
                      </a:r>
                      <a:r>
                        <a:rPr lang="en-US" sz="2000" dirty="0">
                          <a:solidFill>
                            <a:schemeClr val="tx1"/>
                          </a:solidFill>
                          <a:effectLst/>
                        </a:rPr>
                        <a:t>. </a:t>
                      </a:r>
                      <a:endParaRPr lang="tr-TR" sz="2000" dirty="0" smtClean="0">
                        <a:solidFill>
                          <a:schemeClr val="tx1"/>
                        </a:solidFill>
                        <a:effectLst/>
                      </a:endParaRPr>
                    </a:p>
                    <a:p>
                      <a:pPr marL="69850">
                        <a:lnSpc>
                          <a:spcPct val="98000"/>
                        </a:lnSpc>
                        <a:spcBef>
                          <a:spcPts val="10"/>
                        </a:spcBef>
                        <a:spcAft>
                          <a:spcPts val="0"/>
                        </a:spcAft>
                      </a:pPr>
                      <a:r>
                        <a:rPr lang="en-US" sz="2000" dirty="0" err="1" smtClean="0">
                          <a:solidFill>
                            <a:schemeClr val="tx1"/>
                          </a:solidFill>
                          <a:effectLst/>
                        </a:rPr>
                        <a:t>Güvenli</a:t>
                      </a:r>
                      <a:r>
                        <a:rPr lang="en-US" sz="2000" dirty="0" smtClean="0">
                          <a:solidFill>
                            <a:schemeClr val="tx1"/>
                          </a:solidFill>
                          <a:effectLst/>
                        </a:rPr>
                        <a:t> </a:t>
                      </a:r>
                      <a:r>
                        <a:rPr lang="en-US" sz="2000" dirty="0" err="1">
                          <a:solidFill>
                            <a:schemeClr val="tx1"/>
                          </a:solidFill>
                          <a:effectLst/>
                        </a:rPr>
                        <a:t>olduğu</a:t>
                      </a:r>
                      <a:r>
                        <a:rPr lang="en-US" sz="2000" dirty="0">
                          <a:solidFill>
                            <a:schemeClr val="tx1"/>
                          </a:solidFill>
                          <a:effectLst/>
                        </a:rPr>
                        <a:t> zaman </a:t>
                      </a:r>
                      <a:r>
                        <a:rPr lang="en-US" sz="2000" dirty="0" err="1">
                          <a:solidFill>
                            <a:schemeClr val="tx1"/>
                          </a:solidFill>
                          <a:effectLst/>
                        </a:rPr>
                        <a:t>hastayı</a:t>
                      </a:r>
                      <a:r>
                        <a:rPr lang="en-US" sz="2000" dirty="0">
                          <a:solidFill>
                            <a:schemeClr val="tx1"/>
                          </a:solidFill>
                          <a:effectLst/>
                        </a:rPr>
                        <a:t> </a:t>
                      </a:r>
                      <a:r>
                        <a:rPr lang="en-US" sz="2000" dirty="0" err="1">
                          <a:solidFill>
                            <a:schemeClr val="tx1"/>
                          </a:solidFill>
                          <a:effectLst/>
                        </a:rPr>
                        <a:t>erken</a:t>
                      </a:r>
                      <a:r>
                        <a:rPr lang="en-US" sz="2000" dirty="0">
                          <a:solidFill>
                            <a:schemeClr val="tx1"/>
                          </a:solidFill>
                          <a:effectLst/>
                        </a:rPr>
                        <a:t> </a:t>
                      </a:r>
                      <a:r>
                        <a:rPr lang="en-US" sz="2000" dirty="0" err="1">
                          <a:solidFill>
                            <a:schemeClr val="tx1"/>
                          </a:solidFill>
                          <a:effectLst/>
                        </a:rPr>
                        <a:t>hastalık</a:t>
                      </a:r>
                      <a:r>
                        <a:rPr lang="en-US" sz="2000" dirty="0">
                          <a:solidFill>
                            <a:schemeClr val="tx1"/>
                          </a:solidFill>
                          <a:effectLst/>
                        </a:rPr>
                        <a:t> </a:t>
                      </a:r>
                      <a:r>
                        <a:rPr lang="en-US" sz="2000" dirty="0" err="1">
                          <a:solidFill>
                            <a:schemeClr val="tx1"/>
                          </a:solidFill>
                          <a:effectLst/>
                        </a:rPr>
                        <a:t>döneminde</a:t>
                      </a:r>
                      <a:r>
                        <a:rPr lang="en-US" sz="2000" dirty="0">
                          <a:solidFill>
                            <a:schemeClr val="tx1"/>
                          </a:solidFill>
                          <a:effectLst/>
                        </a:rPr>
                        <a:t> </a:t>
                      </a:r>
                      <a:r>
                        <a:rPr lang="en-US" sz="2000" dirty="0" err="1">
                          <a:solidFill>
                            <a:schemeClr val="tx1"/>
                          </a:solidFill>
                          <a:effectLst/>
                        </a:rPr>
                        <a:t>harekete</a:t>
                      </a:r>
                      <a:r>
                        <a:rPr lang="en-US" sz="2000" dirty="0">
                          <a:solidFill>
                            <a:schemeClr val="tx1"/>
                          </a:solidFill>
                          <a:effectLst/>
                        </a:rPr>
                        <a:t> </a:t>
                      </a:r>
                      <a:r>
                        <a:rPr lang="en-US" sz="2000" dirty="0" err="1">
                          <a:solidFill>
                            <a:schemeClr val="tx1"/>
                          </a:solidFill>
                          <a:effectLst/>
                        </a:rPr>
                        <a:t>geçirin</a:t>
                      </a:r>
                      <a:r>
                        <a:rPr lang="en-US" sz="2000" dirty="0">
                          <a:solidFill>
                            <a:schemeClr val="tx1"/>
                          </a:solidFill>
                          <a:effectLst/>
                        </a:rPr>
                        <a:t> [23].</a:t>
                      </a: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1584458358"/>
                  </a:ext>
                </a:extLst>
              </a:tr>
              <a:tr h="1231031">
                <a:tc>
                  <a:txBody>
                    <a:bodyPr/>
                    <a:lstStyle/>
                    <a:p>
                      <a:pPr marL="57785" marR="139065" algn="ctr">
                        <a:spcBef>
                          <a:spcPts val="25"/>
                        </a:spcBef>
                        <a:spcAft>
                          <a:spcPts val="0"/>
                        </a:spcAft>
                      </a:pPr>
                      <a:r>
                        <a:rPr lang="en-US" sz="2000">
                          <a:solidFill>
                            <a:schemeClr val="tx1"/>
                          </a:solidFill>
                          <a:effectLst/>
                        </a:rPr>
                        <a:t>6.5</a:t>
                      </a:r>
                      <a:endParaRPr lang="tr-TR" sz="20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a:lnSpc>
                          <a:spcPts val="1370"/>
                        </a:lnSpc>
                        <a:spcBef>
                          <a:spcPts val="25"/>
                        </a:spcBef>
                        <a:spcAft>
                          <a:spcPts val="0"/>
                        </a:spcAft>
                      </a:pPr>
                      <a:endParaRPr lang="tr-TR" sz="2000" dirty="0" smtClean="0">
                        <a:solidFill>
                          <a:schemeClr val="tx1"/>
                        </a:solidFill>
                        <a:effectLst/>
                      </a:endParaRPr>
                    </a:p>
                    <a:p>
                      <a:pPr marL="69850">
                        <a:lnSpc>
                          <a:spcPts val="1370"/>
                        </a:lnSpc>
                        <a:spcBef>
                          <a:spcPts val="25"/>
                        </a:spcBef>
                        <a:spcAft>
                          <a:spcPts val="0"/>
                        </a:spcAft>
                      </a:pPr>
                      <a:r>
                        <a:rPr lang="en-US" sz="2000" dirty="0" err="1" smtClean="0">
                          <a:solidFill>
                            <a:schemeClr val="tx1"/>
                          </a:solidFill>
                          <a:effectLst/>
                        </a:rPr>
                        <a:t>Hastalar</a:t>
                      </a:r>
                      <a:r>
                        <a:rPr lang="en-US" sz="2000" dirty="0" smtClean="0">
                          <a:solidFill>
                            <a:schemeClr val="tx1"/>
                          </a:solidFill>
                          <a:effectLst/>
                        </a:rPr>
                        <a:t> </a:t>
                      </a:r>
                      <a:r>
                        <a:rPr lang="en-US" sz="2000" dirty="0" err="1">
                          <a:solidFill>
                            <a:schemeClr val="tx1"/>
                          </a:solidFill>
                          <a:effectLst/>
                        </a:rPr>
                        <a:t>odalarında</a:t>
                      </a:r>
                      <a:r>
                        <a:rPr lang="en-US" sz="2000" dirty="0">
                          <a:solidFill>
                            <a:schemeClr val="tx1"/>
                          </a:solidFill>
                          <a:effectLst/>
                        </a:rPr>
                        <a:t> </a:t>
                      </a:r>
                      <a:r>
                        <a:rPr lang="en-US" sz="2000" dirty="0" err="1">
                          <a:solidFill>
                            <a:schemeClr val="tx1"/>
                          </a:solidFill>
                          <a:effectLst/>
                        </a:rPr>
                        <a:t>olabildiğince</a:t>
                      </a:r>
                      <a:r>
                        <a:rPr lang="en-US" sz="2000" dirty="0">
                          <a:solidFill>
                            <a:schemeClr val="tx1"/>
                          </a:solidFill>
                          <a:effectLst/>
                        </a:rPr>
                        <a:t> </a:t>
                      </a:r>
                      <a:r>
                        <a:rPr lang="en-US" sz="2000" dirty="0" err="1">
                          <a:solidFill>
                            <a:schemeClr val="tx1"/>
                          </a:solidFill>
                          <a:effectLst/>
                        </a:rPr>
                        <a:t>fonksiyonlarını</a:t>
                      </a:r>
                      <a:r>
                        <a:rPr lang="en-US" sz="2000" dirty="0">
                          <a:solidFill>
                            <a:schemeClr val="tx1"/>
                          </a:solidFill>
                          <a:effectLst/>
                        </a:rPr>
                        <a:t> </a:t>
                      </a:r>
                      <a:r>
                        <a:rPr lang="en-US" sz="2000" dirty="0" err="1">
                          <a:solidFill>
                            <a:schemeClr val="tx1"/>
                          </a:solidFill>
                          <a:effectLst/>
                        </a:rPr>
                        <a:t>sürdürmeye</a:t>
                      </a:r>
                      <a:r>
                        <a:rPr lang="en-US" sz="2000" dirty="0">
                          <a:solidFill>
                            <a:schemeClr val="tx1"/>
                          </a:solidFill>
                          <a:effectLst/>
                        </a:rPr>
                        <a:t> </a:t>
                      </a:r>
                      <a:r>
                        <a:rPr lang="en-US" sz="2000" dirty="0" err="1">
                          <a:solidFill>
                            <a:schemeClr val="tx1"/>
                          </a:solidFill>
                          <a:effectLst/>
                        </a:rPr>
                        <a:t>teşvik</a:t>
                      </a:r>
                      <a:r>
                        <a:rPr lang="en-US" sz="2000" dirty="0">
                          <a:solidFill>
                            <a:schemeClr val="tx1"/>
                          </a:solidFill>
                          <a:effectLst/>
                        </a:rPr>
                        <a:t> </a:t>
                      </a:r>
                      <a:r>
                        <a:rPr lang="en-US" sz="2000" dirty="0" err="1">
                          <a:solidFill>
                            <a:schemeClr val="tx1"/>
                          </a:solidFill>
                          <a:effectLst/>
                        </a:rPr>
                        <a:t>edilmelidir</a:t>
                      </a:r>
                      <a:r>
                        <a:rPr lang="en-US" sz="2000" dirty="0" smtClean="0">
                          <a:solidFill>
                            <a:schemeClr val="tx1"/>
                          </a:solidFill>
                          <a:effectLst/>
                        </a:rPr>
                        <a:t>.</a:t>
                      </a:r>
                      <a:endParaRPr lang="tr-TR" sz="2000" dirty="0" smtClean="0">
                        <a:solidFill>
                          <a:schemeClr val="tx1"/>
                        </a:solidFill>
                        <a:effectLst/>
                      </a:endParaRPr>
                    </a:p>
                    <a:p>
                      <a:pPr marL="69850">
                        <a:lnSpc>
                          <a:spcPts val="1370"/>
                        </a:lnSpc>
                        <a:spcBef>
                          <a:spcPts val="25"/>
                        </a:spcBef>
                        <a:spcAft>
                          <a:spcPts val="0"/>
                        </a:spcAft>
                      </a:pPr>
                      <a:endParaRPr lang="tr-TR" sz="2000" dirty="0">
                        <a:solidFill>
                          <a:schemeClr val="tx1"/>
                        </a:solidFill>
                        <a:effectLst/>
                      </a:endParaRPr>
                    </a:p>
                    <a:p>
                      <a:pPr marL="69850">
                        <a:lnSpc>
                          <a:spcPts val="1370"/>
                        </a:lnSpc>
                        <a:spcBef>
                          <a:spcPts val="25"/>
                        </a:spcBef>
                        <a:spcAft>
                          <a:spcPts val="0"/>
                        </a:spcAft>
                      </a:pPr>
                      <a:r>
                        <a:rPr lang="en-US" sz="2000" dirty="0">
                          <a:solidFill>
                            <a:schemeClr val="tx1"/>
                          </a:solidFill>
                          <a:effectLst/>
                        </a:rPr>
                        <a:t>• </a:t>
                      </a:r>
                      <a:r>
                        <a:rPr lang="en-US" sz="2000" dirty="0" err="1">
                          <a:solidFill>
                            <a:schemeClr val="tx1"/>
                          </a:solidFill>
                          <a:effectLst/>
                        </a:rPr>
                        <a:t>Yataktan</a:t>
                      </a:r>
                      <a:r>
                        <a:rPr lang="en-US" sz="2000" dirty="0">
                          <a:solidFill>
                            <a:schemeClr val="tx1"/>
                          </a:solidFill>
                          <a:effectLst/>
                        </a:rPr>
                        <a:t> </a:t>
                      </a:r>
                      <a:r>
                        <a:rPr lang="en-US" sz="2000" dirty="0" err="1">
                          <a:solidFill>
                            <a:schemeClr val="tx1"/>
                          </a:solidFill>
                          <a:effectLst/>
                        </a:rPr>
                        <a:t>kalkmak</a:t>
                      </a:r>
                      <a:endParaRPr lang="tr-TR" sz="2000" dirty="0">
                        <a:solidFill>
                          <a:schemeClr val="tx1"/>
                        </a:solidFill>
                        <a:effectLst/>
                      </a:endParaRPr>
                    </a:p>
                    <a:p>
                      <a:pPr marL="66675">
                        <a:spcBef>
                          <a:spcPts val="90"/>
                        </a:spcBef>
                        <a:spcAft>
                          <a:spcPts val="0"/>
                        </a:spcAft>
                        <a:tabLst>
                          <a:tab pos="298450" algn="l"/>
                          <a:tab pos="299085" algn="l"/>
                        </a:tabLst>
                      </a:pPr>
                      <a:r>
                        <a:rPr lang="en-US" sz="2000" dirty="0">
                          <a:solidFill>
                            <a:schemeClr val="tx1"/>
                          </a:solidFill>
                          <a:effectLst/>
                        </a:rPr>
                        <a:t>• </a:t>
                      </a:r>
                      <a:r>
                        <a:rPr lang="en-US" sz="2000" dirty="0" err="1">
                          <a:solidFill>
                            <a:schemeClr val="tx1"/>
                          </a:solidFill>
                          <a:effectLst/>
                        </a:rPr>
                        <a:t>Günlük</a:t>
                      </a:r>
                      <a:r>
                        <a:rPr lang="en-US" sz="2000" dirty="0">
                          <a:solidFill>
                            <a:schemeClr val="tx1"/>
                          </a:solidFill>
                          <a:effectLst/>
                        </a:rPr>
                        <a:t> </a:t>
                      </a:r>
                      <a:r>
                        <a:rPr lang="en-US" sz="2000" dirty="0" err="1">
                          <a:solidFill>
                            <a:schemeClr val="tx1"/>
                          </a:solidFill>
                          <a:effectLst/>
                        </a:rPr>
                        <a:t>yaşamda</a:t>
                      </a:r>
                      <a:r>
                        <a:rPr lang="en-US" sz="2000" dirty="0">
                          <a:solidFill>
                            <a:schemeClr val="tx1"/>
                          </a:solidFill>
                          <a:effectLst/>
                        </a:rPr>
                        <a:t> </a:t>
                      </a:r>
                      <a:r>
                        <a:rPr lang="en-US" sz="2000" dirty="0" err="1">
                          <a:solidFill>
                            <a:schemeClr val="tx1"/>
                          </a:solidFill>
                          <a:effectLst/>
                        </a:rPr>
                        <a:t>basit</a:t>
                      </a:r>
                      <a:r>
                        <a:rPr lang="en-US" sz="2000" dirty="0">
                          <a:solidFill>
                            <a:schemeClr val="tx1"/>
                          </a:solidFill>
                          <a:effectLst/>
                        </a:rPr>
                        <a:t> </a:t>
                      </a:r>
                      <a:r>
                        <a:rPr lang="en-US" sz="2000" dirty="0" err="1">
                          <a:solidFill>
                            <a:schemeClr val="tx1"/>
                          </a:solidFill>
                          <a:effectLst/>
                        </a:rPr>
                        <a:t>egzersizler</a:t>
                      </a:r>
                      <a:r>
                        <a:rPr lang="en-US" sz="2000" dirty="0">
                          <a:solidFill>
                            <a:schemeClr val="tx1"/>
                          </a:solidFill>
                          <a:effectLst/>
                        </a:rPr>
                        <a:t> </a:t>
                      </a:r>
                      <a:r>
                        <a:rPr lang="en-US" sz="2000" dirty="0" err="1">
                          <a:solidFill>
                            <a:schemeClr val="tx1"/>
                          </a:solidFill>
                          <a:effectLst/>
                        </a:rPr>
                        <a:t>ve</a:t>
                      </a:r>
                      <a:r>
                        <a:rPr lang="en-US" sz="2000" dirty="0">
                          <a:solidFill>
                            <a:schemeClr val="tx1"/>
                          </a:solidFill>
                          <a:effectLst/>
                        </a:rPr>
                        <a:t> </a:t>
                      </a:r>
                      <a:r>
                        <a:rPr lang="en-US" sz="2000" dirty="0" err="1">
                          <a:solidFill>
                            <a:schemeClr val="tx1"/>
                          </a:solidFill>
                          <a:effectLst/>
                        </a:rPr>
                        <a:t>aktiviteler</a:t>
                      </a:r>
                      <a:r>
                        <a:rPr lang="en-US" sz="2000" dirty="0">
                          <a:solidFill>
                            <a:schemeClr val="tx1"/>
                          </a:solidFill>
                          <a:effectLst/>
                        </a:rPr>
                        <a:t> </a:t>
                      </a:r>
                      <a:r>
                        <a:rPr lang="en-US" sz="2000" dirty="0" err="1">
                          <a:solidFill>
                            <a:schemeClr val="tx1"/>
                          </a:solidFill>
                          <a:effectLst/>
                        </a:rPr>
                        <a:t>yapın</a:t>
                      </a:r>
                      <a:endParaRPr lang="tr-TR" sz="20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77826295"/>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6142007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005901622"/>
              </p:ext>
            </p:extLst>
          </p:nvPr>
        </p:nvGraphicFramePr>
        <p:xfrm>
          <a:off x="600890" y="544398"/>
          <a:ext cx="10981509" cy="5568470"/>
        </p:xfrm>
        <a:graphic>
          <a:graphicData uri="http://schemas.openxmlformats.org/drawingml/2006/table">
            <a:tbl>
              <a:tblPr firstRow="1" firstCol="1" lastRow="1" lastCol="1" bandRow="1" bandCol="1">
                <a:tableStyleId>{5C22544A-7EE6-4342-B048-85BDC9FD1C3A}</a:tableStyleId>
              </a:tblPr>
              <a:tblGrid>
                <a:gridCol w="793349">
                  <a:extLst>
                    <a:ext uri="{9D8B030D-6E8A-4147-A177-3AD203B41FA5}">
                      <a16:colId xmlns:a16="http://schemas.microsoft.com/office/drawing/2014/main" val="3622490798"/>
                    </a:ext>
                  </a:extLst>
                </a:gridCol>
                <a:gridCol w="10188160">
                  <a:extLst>
                    <a:ext uri="{9D8B030D-6E8A-4147-A177-3AD203B41FA5}">
                      <a16:colId xmlns:a16="http://schemas.microsoft.com/office/drawing/2014/main" val="1589469956"/>
                    </a:ext>
                  </a:extLst>
                </a:gridCol>
              </a:tblGrid>
              <a:tr h="440025">
                <a:tc>
                  <a:txBody>
                    <a:bodyPr/>
                    <a:lstStyle/>
                    <a:p>
                      <a:pPr marL="57785" marR="139065" algn="ctr">
                        <a:spcAft>
                          <a:spcPts val="0"/>
                        </a:spcAft>
                      </a:pPr>
                      <a:r>
                        <a:rPr lang="en-US" sz="1400" dirty="0">
                          <a:solidFill>
                            <a:schemeClr val="tx1"/>
                          </a:solidFill>
                          <a:effectLst/>
                        </a:rPr>
                        <a:t> </a:t>
                      </a:r>
                      <a:endParaRPr lang="tr-TR" sz="1400" dirty="0">
                        <a:solidFill>
                          <a:schemeClr val="tx1"/>
                        </a:solidFill>
                        <a:effectLst/>
                      </a:endParaRPr>
                    </a:p>
                    <a:p>
                      <a:pPr marL="57785" marR="139065" algn="ctr">
                        <a:spcAft>
                          <a:spcPts val="0"/>
                        </a:spcAft>
                      </a:pPr>
                      <a:r>
                        <a:rPr lang="en-US" sz="1400" dirty="0">
                          <a:solidFill>
                            <a:schemeClr val="tx1"/>
                          </a:solidFill>
                          <a:effectLst/>
                        </a:rPr>
                        <a:t>6.6</a:t>
                      </a:r>
                      <a:endParaRPr lang="tr-TR" sz="1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6515" algn="just">
                        <a:spcAft>
                          <a:spcPts val="0"/>
                        </a:spcAft>
                      </a:pPr>
                      <a:r>
                        <a:rPr lang="en-US" sz="1400">
                          <a:solidFill>
                            <a:schemeClr val="tx1"/>
                          </a:solidFill>
                          <a:effectLst/>
                        </a:rPr>
                        <a:t> </a:t>
                      </a:r>
                      <a:endParaRPr lang="tr-TR" sz="1400">
                        <a:solidFill>
                          <a:schemeClr val="tx1"/>
                        </a:solidFill>
                        <a:effectLst/>
                      </a:endParaRPr>
                    </a:p>
                    <a:p>
                      <a:pPr marL="69850" marR="56515" algn="just">
                        <a:spcAft>
                          <a:spcPts val="0"/>
                        </a:spcAft>
                      </a:pPr>
                      <a:r>
                        <a:rPr lang="en-US" sz="1400">
                          <a:solidFill>
                            <a:schemeClr val="tx1"/>
                          </a:solidFill>
                          <a:effectLst/>
                        </a:rPr>
                        <a:t>Mobilizasyon ve egzersiz reçetesi, hastaların durumunu dikkatle değerlendirmelidir (örn. Stabil solunum ve hemodinamik fonksiyona sahip stabil klinik tablo) [26, 27].</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4205315844"/>
                  </a:ext>
                </a:extLst>
              </a:tr>
              <a:tr h="549333">
                <a:tc>
                  <a:txBody>
                    <a:bodyPr/>
                    <a:lstStyle/>
                    <a:p>
                      <a:pPr marL="57785" marR="139065" algn="ctr">
                        <a:spcAft>
                          <a:spcPts val="0"/>
                        </a:spcAft>
                      </a:pPr>
                      <a:r>
                        <a:rPr lang="en-US" sz="1400">
                          <a:solidFill>
                            <a:schemeClr val="tx1"/>
                          </a:solidFill>
                          <a:effectLst/>
                        </a:rPr>
                        <a:t> </a:t>
                      </a:r>
                      <a:endParaRPr lang="tr-TR" sz="1400">
                        <a:solidFill>
                          <a:schemeClr val="tx1"/>
                        </a:solidFill>
                        <a:effectLst/>
                      </a:endParaRPr>
                    </a:p>
                    <a:p>
                      <a:pPr marL="57785" marR="139065" algn="ctr">
                        <a:spcAft>
                          <a:spcPts val="0"/>
                        </a:spcAft>
                      </a:pPr>
                      <a:r>
                        <a:rPr lang="en-US" sz="1400">
                          <a:solidFill>
                            <a:schemeClr val="tx1"/>
                          </a:solidFill>
                          <a:effectLst/>
                        </a:rPr>
                        <a:t>6.7</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6515" algn="just">
                        <a:spcAft>
                          <a:spcPts val="0"/>
                        </a:spcAft>
                      </a:pPr>
                      <a:r>
                        <a:rPr lang="en-US" sz="1400">
                          <a:solidFill>
                            <a:schemeClr val="tx1"/>
                          </a:solidFill>
                          <a:effectLst/>
                        </a:rPr>
                        <a:t> </a:t>
                      </a:r>
                      <a:endParaRPr lang="tr-TR" sz="1400">
                        <a:solidFill>
                          <a:schemeClr val="tx1"/>
                        </a:solidFill>
                        <a:effectLst/>
                      </a:endParaRPr>
                    </a:p>
                    <a:p>
                      <a:pPr marL="69850" marR="56515" algn="just">
                        <a:spcAft>
                          <a:spcPts val="0"/>
                        </a:spcAft>
                      </a:pPr>
                      <a:r>
                        <a:rPr lang="en-US" sz="1400">
                          <a:solidFill>
                            <a:schemeClr val="tx1"/>
                          </a:solidFill>
                          <a:effectLst/>
                        </a:rPr>
                        <a:t>Mobilite ve egzersiz ekipmanı: Ekipmanın kullanımı, ekipmanın uygun şekilde dekontamine edilebilmesini sağlamak adına COVID-19 hastaları için kullanılmadan önce dikkatlice düşünülmeli ve yerel enfeksiyon izleme ve önleme servisi personeli ile tartışılmalıdır.</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701931021"/>
                  </a:ext>
                </a:extLst>
              </a:tr>
              <a:tr h="331116">
                <a:tc>
                  <a:txBody>
                    <a:bodyPr/>
                    <a:lstStyle/>
                    <a:p>
                      <a:pPr marL="57785" marR="139065" algn="ctr">
                        <a:spcAft>
                          <a:spcPts val="0"/>
                        </a:spcAft>
                      </a:pPr>
                      <a:r>
                        <a:rPr lang="en-US" sz="1400">
                          <a:solidFill>
                            <a:schemeClr val="tx1"/>
                          </a:solidFill>
                          <a:effectLst/>
                        </a:rPr>
                        <a:t>6.8</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4610">
                        <a:lnSpc>
                          <a:spcPct val="100000"/>
                        </a:lnSpc>
                        <a:spcAft>
                          <a:spcPts val="0"/>
                        </a:spcAft>
                      </a:pPr>
                      <a:r>
                        <a:rPr lang="en-US" sz="1400">
                          <a:solidFill>
                            <a:schemeClr val="tx1"/>
                          </a:solidFill>
                          <a:effectLst/>
                        </a:rPr>
                        <a:t>Tek hastada kullanılabilecek ekipman kullanın. Örneğin, el ağırlıklarını dağıtmak yerine Theraband kullanın.</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816090653"/>
                  </a:ext>
                </a:extLst>
              </a:tr>
              <a:tr h="660237">
                <a:tc>
                  <a:txBody>
                    <a:bodyPr/>
                    <a:lstStyle/>
                    <a:p>
                      <a:pPr marL="57785" marR="139065" algn="ctr">
                        <a:spcAft>
                          <a:spcPts val="0"/>
                        </a:spcAft>
                      </a:pPr>
                      <a:r>
                        <a:rPr lang="en-US" sz="1400">
                          <a:solidFill>
                            <a:schemeClr val="tx1"/>
                          </a:solidFill>
                          <a:effectLst/>
                        </a:rPr>
                        <a:t> </a:t>
                      </a:r>
                      <a:endParaRPr lang="tr-TR" sz="1400">
                        <a:solidFill>
                          <a:schemeClr val="tx1"/>
                        </a:solidFill>
                        <a:effectLst/>
                      </a:endParaRPr>
                    </a:p>
                    <a:p>
                      <a:pPr marL="57785" marR="139065" algn="ctr">
                        <a:spcAft>
                          <a:spcPts val="0"/>
                        </a:spcAft>
                      </a:pPr>
                      <a:r>
                        <a:rPr lang="en-US" sz="1400">
                          <a:solidFill>
                            <a:schemeClr val="tx1"/>
                          </a:solidFill>
                          <a:effectLst/>
                        </a:rPr>
                        <a:t>6.9</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marR="57150" algn="just">
                        <a:spcAft>
                          <a:spcPts val="0"/>
                        </a:spcAft>
                      </a:pPr>
                      <a:r>
                        <a:rPr lang="en-US" sz="1400" dirty="0">
                          <a:solidFill>
                            <a:schemeClr val="tx1"/>
                          </a:solidFill>
                          <a:effectLst/>
                        </a:rPr>
                        <a:t> </a:t>
                      </a:r>
                      <a:endParaRPr lang="tr-TR" sz="1400" dirty="0">
                        <a:solidFill>
                          <a:schemeClr val="tx1"/>
                        </a:solidFill>
                        <a:effectLst/>
                      </a:endParaRPr>
                    </a:p>
                    <a:p>
                      <a:pPr marL="69850" marR="57150" algn="just">
                        <a:spcAft>
                          <a:spcPts val="0"/>
                        </a:spcAft>
                      </a:pPr>
                      <a:r>
                        <a:rPr lang="en-US" sz="1400" dirty="0" err="1">
                          <a:solidFill>
                            <a:schemeClr val="tx1"/>
                          </a:solidFill>
                          <a:effectLst/>
                        </a:rPr>
                        <a:t>Daha</a:t>
                      </a:r>
                      <a:r>
                        <a:rPr lang="en-US" sz="1400" dirty="0">
                          <a:solidFill>
                            <a:schemeClr val="tx1"/>
                          </a:solidFill>
                          <a:effectLst/>
                        </a:rPr>
                        <a:t> </a:t>
                      </a:r>
                      <a:r>
                        <a:rPr lang="en-US" sz="1400" dirty="0" err="1">
                          <a:solidFill>
                            <a:schemeClr val="tx1"/>
                          </a:solidFill>
                          <a:effectLst/>
                        </a:rPr>
                        <a:t>büyük</a:t>
                      </a:r>
                      <a:r>
                        <a:rPr lang="en-US" sz="1400" dirty="0">
                          <a:solidFill>
                            <a:schemeClr val="tx1"/>
                          </a:solidFill>
                          <a:effectLst/>
                        </a:rPr>
                        <a:t> </a:t>
                      </a:r>
                      <a:r>
                        <a:rPr lang="en-US" sz="1400" dirty="0" err="1">
                          <a:solidFill>
                            <a:schemeClr val="tx1"/>
                          </a:solidFill>
                          <a:effectLst/>
                        </a:rPr>
                        <a:t>ekipmanlar</a:t>
                      </a:r>
                      <a:r>
                        <a:rPr lang="en-US" sz="1400" dirty="0">
                          <a:solidFill>
                            <a:schemeClr val="tx1"/>
                          </a:solidFill>
                          <a:effectLst/>
                        </a:rPr>
                        <a:t> (</a:t>
                      </a:r>
                      <a:r>
                        <a:rPr lang="en-US" sz="1400" dirty="0" err="1">
                          <a:solidFill>
                            <a:schemeClr val="tx1"/>
                          </a:solidFill>
                          <a:effectLst/>
                        </a:rPr>
                        <a:t>örn</a:t>
                      </a:r>
                      <a:r>
                        <a:rPr lang="en-US" sz="1400" dirty="0">
                          <a:solidFill>
                            <a:schemeClr val="tx1"/>
                          </a:solidFill>
                          <a:effectLst/>
                        </a:rPr>
                        <a:t>. </a:t>
                      </a:r>
                      <a:r>
                        <a:rPr lang="en-US" sz="1400" dirty="0" err="1">
                          <a:solidFill>
                            <a:schemeClr val="tx1"/>
                          </a:solidFill>
                          <a:effectLst/>
                        </a:rPr>
                        <a:t>Hareket</a:t>
                      </a:r>
                      <a:r>
                        <a:rPr lang="en-US" sz="1400" dirty="0">
                          <a:solidFill>
                            <a:schemeClr val="tx1"/>
                          </a:solidFill>
                          <a:effectLst/>
                        </a:rPr>
                        <a:t> </a:t>
                      </a:r>
                      <a:r>
                        <a:rPr lang="en-US" sz="1400" dirty="0" err="1">
                          <a:solidFill>
                            <a:schemeClr val="tx1"/>
                          </a:solidFill>
                          <a:effectLst/>
                        </a:rPr>
                        <a:t>yardımları</a:t>
                      </a:r>
                      <a:r>
                        <a:rPr lang="en-US" sz="1400" dirty="0">
                          <a:solidFill>
                            <a:schemeClr val="tx1"/>
                          </a:solidFill>
                          <a:effectLst/>
                        </a:rPr>
                        <a:t>, </a:t>
                      </a:r>
                      <a:r>
                        <a:rPr lang="en-US" sz="1400" dirty="0" err="1">
                          <a:solidFill>
                            <a:schemeClr val="tx1"/>
                          </a:solidFill>
                          <a:effectLst/>
                        </a:rPr>
                        <a:t>ergometreler</a:t>
                      </a:r>
                      <a:r>
                        <a:rPr lang="en-US" sz="1400" dirty="0">
                          <a:solidFill>
                            <a:schemeClr val="tx1"/>
                          </a:solidFill>
                          <a:effectLst/>
                        </a:rPr>
                        <a:t>, </a:t>
                      </a:r>
                      <a:r>
                        <a:rPr lang="en-US" sz="1400" dirty="0" err="1">
                          <a:solidFill>
                            <a:schemeClr val="tx1"/>
                          </a:solidFill>
                          <a:effectLst/>
                        </a:rPr>
                        <a:t>sandalyeler</a:t>
                      </a:r>
                      <a:r>
                        <a:rPr lang="en-US" sz="1400" dirty="0">
                          <a:solidFill>
                            <a:schemeClr val="tx1"/>
                          </a:solidFill>
                          <a:effectLst/>
                        </a:rPr>
                        <a:t>, </a:t>
                      </a:r>
                      <a:r>
                        <a:rPr lang="en-US" sz="1400" dirty="0" err="1">
                          <a:solidFill>
                            <a:schemeClr val="tx1"/>
                          </a:solidFill>
                          <a:effectLst/>
                        </a:rPr>
                        <a:t>eğim</a:t>
                      </a:r>
                      <a:r>
                        <a:rPr lang="en-US" sz="1400" dirty="0">
                          <a:solidFill>
                            <a:schemeClr val="tx1"/>
                          </a:solidFill>
                          <a:effectLst/>
                        </a:rPr>
                        <a:t> </a:t>
                      </a:r>
                      <a:r>
                        <a:rPr lang="en-US" sz="1400" dirty="0" err="1">
                          <a:solidFill>
                            <a:schemeClr val="tx1"/>
                          </a:solidFill>
                          <a:effectLst/>
                        </a:rPr>
                        <a:t>masaları</a:t>
                      </a:r>
                      <a:r>
                        <a:rPr lang="en-US" sz="1400" dirty="0">
                          <a:solidFill>
                            <a:schemeClr val="tx1"/>
                          </a:solidFill>
                          <a:effectLst/>
                        </a:rPr>
                        <a:t>) </a:t>
                      </a:r>
                      <a:r>
                        <a:rPr lang="en-US" sz="1400" dirty="0" err="1">
                          <a:solidFill>
                            <a:schemeClr val="tx1"/>
                          </a:solidFill>
                          <a:effectLst/>
                        </a:rPr>
                        <a:t>kolayca</a:t>
                      </a:r>
                      <a:r>
                        <a:rPr lang="en-US" sz="1400" dirty="0">
                          <a:solidFill>
                            <a:schemeClr val="tx1"/>
                          </a:solidFill>
                          <a:effectLst/>
                        </a:rPr>
                        <a:t> </a:t>
                      </a:r>
                      <a:r>
                        <a:rPr lang="en-US" sz="1400" dirty="0" err="1">
                          <a:solidFill>
                            <a:schemeClr val="tx1"/>
                          </a:solidFill>
                          <a:effectLst/>
                        </a:rPr>
                        <a:t>dekontamine</a:t>
                      </a:r>
                      <a:r>
                        <a:rPr lang="en-US" sz="1400" dirty="0">
                          <a:solidFill>
                            <a:schemeClr val="tx1"/>
                          </a:solidFill>
                          <a:effectLst/>
                        </a:rPr>
                        <a:t> </a:t>
                      </a:r>
                      <a:r>
                        <a:rPr lang="en-US" sz="1400" dirty="0" err="1">
                          <a:solidFill>
                            <a:schemeClr val="tx1"/>
                          </a:solidFill>
                          <a:effectLst/>
                        </a:rPr>
                        <a:t>edilmelidir</a:t>
                      </a:r>
                      <a:r>
                        <a:rPr lang="en-US" sz="1400" dirty="0">
                          <a:solidFill>
                            <a:schemeClr val="tx1"/>
                          </a:solidFill>
                          <a:effectLst/>
                        </a:rPr>
                        <a:t>. </a:t>
                      </a:r>
                      <a:r>
                        <a:rPr lang="en-US" sz="1400" dirty="0" err="1">
                          <a:solidFill>
                            <a:schemeClr val="tx1"/>
                          </a:solidFill>
                          <a:effectLst/>
                        </a:rPr>
                        <a:t>Temel</a:t>
                      </a:r>
                      <a:r>
                        <a:rPr lang="en-US" sz="1400" dirty="0">
                          <a:solidFill>
                            <a:schemeClr val="tx1"/>
                          </a:solidFill>
                          <a:effectLst/>
                        </a:rPr>
                        <a:t> </a:t>
                      </a:r>
                      <a:r>
                        <a:rPr lang="en-US" sz="1400" dirty="0" err="1">
                          <a:solidFill>
                            <a:schemeClr val="tx1"/>
                          </a:solidFill>
                          <a:effectLst/>
                        </a:rPr>
                        <a:t>fonksiyonel</a:t>
                      </a:r>
                      <a:r>
                        <a:rPr lang="en-US" sz="1400" dirty="0">
                          <a:solidFill>
                            <a:schemeClr val="tx1"/>
                          </a:solidFill>
                          <a:effectLst/>
                        </a:rPr>
                        <a:t> </a:t>
                      </a:r>
                      <a:r>
                        <a:rPr lang="en-US" sz="1400" dirty="0" err="1">
                          <a:solidFill>
                            <a:schemeClr val="tx1"/>
                          </a:solidFill>
                          <a:effectLst/>
                        </a:rPr>
                        <a:t>görevler</a:t>
                      </a:r>
                      <a:r>
                        <a:rPr lang="en-US" sz="1400" dirty="0">
                          <a:solidFill>
                            <a:schemeClr val="tx1"/>
                          </a:solidFill>
                          <a:effectLst/>
                        </a:rPr>
                        <a:t> </a:t>
                      </a:r>
                      <a:r>
                        <a:rPr lang="en-US" sz="1400" dirty="0" err="1">
                          <a:solidFill>
                            <a:schemeClr val="tx1"/>
                          </a:solidFill>
                          <a:effectLst/>
                        </a:rPr>
                        <a:t>için</a:t>
                      </a:r>
                      <a:r>
                        <a:rPr lang="en-US" sz="1400" dirty="0">
                          <a:solidFill>
                            <a:schemeClr val="tx1"/>
                          </a:solidFill>
                          <a:effectLst/>
                        </a:rPr>
                        <a:t> </a:t>
                      </a:r>
                      <a:r>
                        <a:rPr lang="en-US" sz="1400" dirty="0" err="1">
                          <a:solidFill>
                            <a:schemeClr val="tx1"/>
                          </a:solidFill>
                          <a:effectLst/>
                        </a:rPr>
                        <a:t>gerekli</a:t>
                      </a:r>
                      <a:r>
                        <a:rPr lang="en-US" sz="1400" dirty="0">
                          <a:solidFill>
                            <a:schemeClr val="tx1"/>
                          </a:solidFill>
                          <a:effectLst/>
                        </a:rPr>
                        <a:t> </a:t>
                      </a:r>
                      <a:r>
                        <a:rPr lang="en-US" sz="1400" dirty="0" err="1">
                          <a:solidFill>
                            <a:schemeClr val="tx1"/>
                          </a:solidFill>
                          <a:effectLst/>
                        </a:rPr>
                        <a:t>olmadıkça</a:t>
                      </a:r>
                      <a:r>
                        <a:rPr lang="en-US" sz="1400" dirty="0">
                          <a:solidFill>
                            <a:schemeClr val="tx1"/>
                          </a:solidFill>
                          <a:effectLst/>
                        </a:rPr>
                        <a:t> </a:t>
                      </a:r>
                      <a:r>
                        <a:rPr lang="en-US" sz="1400" dirty="0" err="1">
                          <a:solidFill>
                            <a:schemeClr val="tx1"/>
                          </a:solidFill>
                          <a:effectLst/>
                        </a:rPr>
                        <a:t>özel</a:t>
                      </a:r>
                      <a:r>
                        <a:rPr lang="en-US" sz="1400" dirty="0">
                          <a:solidFill>
                            <a:schemeClr val="tx1"/>
                          </a:solidFill>
                          <a:effectLst/>
                        </a:rPr>
                        <a:t> </a:t>
                      </a:r>
                      <a:r>
                        <a:rPr lang="en-US" sz="1400" dirty="0" err="1">
                          <a:solidFill>
                            <a:schemeClr val="tx1"/>
                          </a:solidFill>
                          <a:effectLst/>
                        </a:rPr>
                        <a:t>ekipman</a:t>
                      </a:r>
                      <a:r>
                        <a:rPr lang="en-US" sz="1400" dirty="0">
                          <a:solidFill>
                            <a:schemeClr val="tx1"/>
                          </a:solidFill>
                          <a:effectLst/>
                        </a:rPr>
                        <a:t> </a:t>
                      </a:r>
                      <a:r>
                        <a:rPr lang="en-US" sz="1400" dirty="0" err="1">
                          <a:solidFill>
                            <a:schemeClr val="tx1"/>
                          </a:solidFill>
                          <a:effectLst/>
                        </a:rPr>
                        <a:t>kullanmaktan</a:t>
                      </a:r>
                      <a:r>
                        <a:rPr lang="en-US" sz="1400" dirty="0">
                          <a:solidFill>
                            <a:schemeClr val="tx1"/>
                          </a:solidFill>
                          <a:effectLst/>
                        </a:rPr>
                        <a:t> </a:t>
                      </a:r>
                      <a:r>
                        <a:rPr lang="en-US" sz="1400" dirty="0" err="1">
                          <a:solidFill>
                            <a:schemeClr val="tx1"/>
                          </a:solidFill>
                          <a:effectLst/>
                        </a:rPr>
                        <a:t>kaçının</a:t>
                      </a:r>
                      <a:r>
                        <a:rPr lang="en-US" sz="1400" dirty="0">
                          <a:solidFill>
                            <a:schemeClr val="tx1"/>
                          </a:solidFill>
                          <a:effectLst/>
                        </a:rPr>
                        <a:t>. </a:t>
                      </a:r>
                      <a:r>
                        <a:rPr lang="en-US" sz="1400" dirty="0" err="1">
                          <a:solidFill>
                            <a:schemeClr val="tx1"/>
                          </a:solidFill>
                          <a:effectLst/>
                        </a:rPr>
                        <a:t>Örneğin</a:t>
                      </a:r>
                      <a:r>
                        <a:rPr lang="en-US" sz="1400" dirty="0">
                          <a:solidFill>
                            <a:schemeClr val="tx1"/>
                          </a:solidFill>
                          <a:effectLst/>
                        </a:rPr>
                        <a:t>, </a:t>
                      </a:r>
                      <a:r>
                        <a:rPr lang="en-US" sz="1400" dirty="0" err="1">
                          <a:solidFill>
                            <a:schemeClr val="tx1"/>
                          </a:solidFill>
                          <a:effectLst/>
                        </a:rPr>
                        <a:t>Transmotion</a:t>
                      </a:r>
                      <a:r>
                        <a:rPr lang="en-US" sz="1400" dirty="0">
                          <a:solidFill>
                            <a:schemeClr val="tx1"/>
                          </a:solidFill>
                          <a:effectLst/>
                        </a:rPr>
                        <a:t> </a:t>
                      </a:r>
                      <a:r>
                        <a:rPr lang="en-US" sz="1400" dirty="0" err="1">
                          <a:solidFill>
                            <a:schemeClr val="tx1"/>
                          </a:solidFill>
                          <a:effectLst/>
                        </a:rPr>
                        <a:t>sandalyeler</a:t>
                      </a:r>
                      <a:r>
                        <a:rPr lang="en-US" sz="1400" dirty="0">
                          <a:solidFill>
                            <a:schemeClr val="tx1"/>
                          </a:solidFill>
                          <a:effectLst/>
                        </a:rPr>
                        <a:t> </a:t>
                      </a:r>
                      <a:r>
                        <a:rPr lang="en-US" sz="1400" dirty="0" err="1">
                          <a:solidFill>
                            <a:schemeClr val="tx1"/>
                          </a:solidFill>
                          <a:effectLst/>
                        </a:rPr>
                        <a:t>veya</a:t>
                      </a:r>
                      <a:r>
                        <a:rPr lang="en-US" sz="1400" dirty="0">
                          <a:solidFill>
                            <a:schemeClr val="tx1"/>
                          </a:solidFill>
                          <a:effectLst/>
                        </a:rPr>
                        <a:t> </a:t>
                      </a:r>
                      <a:r>
                        <a:rPr lang="en-US" sz="1400" dirty="0" err="1">
                          <a:solidFill>
                            <a:schemeClr val="tx1"/>
                          </a:solidFill>
                          <a:effectLst/>
                        </a:rPr>
                        <a:t>eğik</a:t>
                      </a:r>
                      <a:r>
                        <a:rPr lang="en-US" sz="1400" dirty="0">
                          <a:solidFill>
                            <a:schemeClr val="tx1"/>
                          </a:solidFill>
                          <a:effectLst/>
                        </a:rPr>
                        <a:t> </a:t>
                      </a:r>
                      <a:r>
                        <a:rPr lang="en-US" sz="1400" dirty="0" err="1">
                          <a:solidFill>
                            <a:schemeClr val="tx1"/>
                          </a:solidFill>
                          <a:effectLst/>
                        </a:rPr>
                        <a:t>masalar</a:t>
                      </a:r>
                      <a:r>
                        <a:rPr lang="en-US" sz="1400" dirty="0">
                          <a:solidFill>
                            <a:schemeClr val="tx1"/>
                          </a:solidFill>
                          <a:effectLst/>
                        </a:rPr>
                        <a:t>, </a:t>
                      </a:r>
                      <a:r>
                        <a:rPr lang="en-US" sz="1400" dirty="0" err="1">
                          <a:solidFill>
                            <a:schemeClr val="tx1"/>
                          </a:solidFill>
                          <a:effectLst/>
                        </a:rPr>
                        <a:t>uygun</a:t>
                      </a:r>
                      <a:r>
                        <a:rPr lang="en-US" sz="1400" dirty="0">
                          <a:solidFill>
                            <a:schemeClr val="tx1"/>
                          </a:solidFill>
                          <a:effectLst/>
                        </a:rPr>
                        <a:t> </a:t>
                      </a:r>
                      <a:r>
                        <a:rPr lang="en-US" sz="1400" dirty="0" err="1">
                          <a:solidFill>
                            <a:schemeClr val="tx1"/>
                          </a:solidFill>
                          <a:effectLst/>
                        </a:rPr>
                        <a:t>temizlik</a:t>
                      </a:r>
                      <a:r>
                        <a:rPr lang="en-US" sz="1400" dirty="0">
                          <a:solidFill>
                            <a:schemeClr val="tx1"/>
                          </a:solidFill>
                          <a:effectLst/>
                        </a:rPr>
                        <a:t> </a:t>
                      </a:r>
                      <a:r>
                        <a:rPr lang="en-US" sz="1400" dirty="0" err="1">
                          <a:solidFill>
                            <a:schemeClr val="tx1"/>
                          </a:solidFill>
                          <a:effectLst/>
                        </a:rPr>
                        <a:t>ile</a:t>
                      </a:r>
                      <a:r>
                        <a:rPr lang="en-US" sz="1400" dirty="0">
                          <a:solidFill>
                            <a:schemeClr val="tx1"/>
                          </a:solidFill>
                          <a:effectLst/>
                        </a:rPr>
                        <a:t> </a:t>
                      </a:r>
                      <a:r>
                        <a:rPr lang="en-US" sz="1400" dirty="0" err="1">
                          <a:solidFill>
                            <a:schemeClr val="tx1"/>
                          </a:solidFill>
                          <a:effectLst/>
                        </a:rPr>
                        <a:t>dekontamine</a:t>
                      </a:r>
                      <a:r>
                        <a:rPr lang="en-US" sz="1400" dirty="0">
                          <a:solidFill>
                            <a:schemeClr val="tx1"/>
                          </a:solidFill>
                          <a:effectLst/>
                        </a:rPr>
                        <a:t> </a:t>
                      </a:r>
                      <a:r>
                        <a:rPr lang="en-US" sz="1400" dirty="0" err="1">
                          <a:solidFill>
                            <a:schemeClr val="tx1"/>
                          </a:solidFill>
                          <a:effectLst/>
                        </a:rPr>
                        <a:t>edilebiliyorsa</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oturma</a:t>
                      </a:r>
                      <a:r>
                        <a:rPr lang="en-US" sz="1400" dirty="0">
                          <a:solidFill>
                            <a:schemeClr val="tx1"/>
                          </a:solidFill>
                          <a:effectLst/>
                        </a:rPr>
                        <a:t> / </a:t>
                      </a:r>
                      <a:r>
                        <a:rPr lang="en-US" sz="1400" dirty="0" err="1">
                          <a:solidFill>
                            <a:schemeClr val="tx1"/>
                          </a:solidFill>
                          <a:effectLst/>
                        </a:rPr>
                        <a:t>ayakta</a:t>
                      </a:r>
                      <a:r>
                        <a:rPr lang="en-US" sz="1400" dirty="0">
                          <a:solidFill>
                            <a:schemeClr val="tx1"/>
                          </a:solidFill>
                          <a:effectLst/>
                        </a:rPr>
                        <a:t> </a:t>
                      </a:r>
                      <a:r>
                        <a:rPr lang="en-US" sz="1400" dirty="0" err="1">
                          <a:solidFill>
                            <a:schemeClr val="tx1"/>
                          </a:solidFill>
                          <a:effectLst/>
                        </a:rPr>
                        <a:t>durma</a:t>
                      </a:r>
                      <a:r>
                        <a:rPr lang="en-US" sz="1400" dirty="0">
                          <a:solidFill>
                            <a:schemeClr val="tx1"/>
                          </a:solidFill>
                          <a:effectLst/>
                        </a:rPr>
                        <a:t> </a:t>
                      </a:r>
                      <a:r>
                        <a:rPr lang="en-US" sz="1400" dirty="0" err="1">
                          <a:solidFill>
                            <a:schemeClr val="tx1"/>
                          </a:solidFill>
                          <a:effectLst/>
                        </a:rPr>
                        <a:t>için</a:t>
                      </a:r>
                      <a:r>
                        <a:rPr lang="en-US" sz="1400" dirty="0">
                          <a:solidFill>
                            <a:schemeClr val="tx1"/>
                          </a:solidFill>
                          <a:effectLst/>
                        </a:rPr>
                        <a:t> </a:t>
                      </a:r>
                      <a:r>
                        <a:rPr lang="en-US" sz="1400" dirty="0" err="1">
                          <a:solidFill>
                            <a:schemeClr val="tx1"/>
                          </a:solidFill>
                          <a:effectLst/>
                        </a:rPr>
                        <a:t>endike</a:t>
                      </a:r>
                      <a:r>
                        <a:rPr lang="en-US" sz="1400" dirty="0">
                          <a:solidFill>
                            <a:schemeClr val="tx1"/>
                          </a:solidFill>
                          <a:effectLst/>
                        </a:rPr>
                        <a:t> </a:t>
                      </a:r>
                      <a:r>
                        <a:rPr lang="en-US" sz="1400" dirty="0" err="1">
                          <a:solidFill>
                            <a:schemeClr val="tx1"/>
                          </a:solidFill>
                          <a:effectLst/>
                        </a:rPr>
                        <a:t>ise</a:t>
                      </a:r>
                      <a:r>
                        <a:rPr lang="en-US" sz="1400" dirty="0">
                          <a:solidFill>
                            <a:schemeClr val="tx1"/>
                          </a:solidFill>
                          <a:effectLst/>
                        </a:rPr>
                        <a:t> </a:t>
                      </a:r>
                      <a:r>
                        <a:rPr lang="en-US" sz="1400" dirty="0" err="1">
                          <a:solidFill>
                            <a:schemeClr val="tx1"/>
                          </a:solidFill>
                          <a:effectLst/>
                        </a:rPr>
                        <a:t>uygun</a:t>
                      </a:r>
                      <a:r>
                        <a:rPr lang="en-US" sz="1400" dirty="0">
                          <a:solidFill>
                            <a:schemeClr val="tx1"/>
                          </a:solidFill>
                          <a:effectLst/>
                        </a:rPr>
                        <a:t> </a:t>
                      </a:r>
                      <a:r>
                        <a:rPr lang="en-US" sz="1400" dirty="0" err="1">
                          <a:solidFill>
                            <a:schemeClr val="tx1"/>
                          </a:solidFill>
                          <a:effectLst/>
                        </a:rPr>
                        <a:t>kabul</a:t>
                      </a:r>
                      <a:r>
                        <a:rPr lang="en-US" sz="1400" dirty="0">
                          <a:solidFill>
                            <a:schemeClr val="tx1"/>
                          </a:solidFill>
                          <a:effectLst/>
                        </a:rPr>
                        <a:t> </a:t>
                      </a:r>
                      <a:r>
                        <a:rPr lang="en-US" sz="1400" dirty="0" err="1">
                          <a:solidFill>
                            <a:schemeClr val="tx1"/>
                          </a:solidFill>
                          <a:effectLst/>
                        </a:rPr>
                        <a:t>edilebilir</a:t>
                      </a:r>
                      <a:r>
                        <a:rPr lang="en-US" sz="1400" dirty="0">
                          <a:solidFill>
                            <a:schemeClr val="tx1"/>
                          </a:solidFill>
                          <a:effectLst/>
                        </a:rPr>
                        <a:t>.</a:t>
                      </a:r>
                      <a:endParaRPr lang="tr-TR" sz="14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4074400944"/>
                  </a:ext>
                </a:extLst>
              </a:tr>
              <a:tr h="1728743">
                <a:tc>
                  <a:txBody>
                    <a:bodyPr/>
                    <a:lstStyle/>
                    <a:p>
                      <a:pPr marL="57785" marR="55245" algn="ctr">
                        <a:spcAft>
                          <a:spcPts val="0"/>
                        </a:spcAft>
                      </a:pPr>
                      <a:r>
                        <a:rPr lang="en-US" sz="1400">
                          <a:solidFill>
                            <a:schemeClr val="tx1"/>
                          </a:solidFill>
                          <a:effectLst/>
                        </a:rPr>
                        <a:t> </a:t>
                      </a:r>
                      <a:endParaRPr lang="tr-TR" sz="1400">
                        <a:solidFill>
                          <a:schemeClr val="tx1"/>
                        </a:solidFill>
                        <a:effectLst/>
                      </a:endParaRPr>
                    </a:p>
                    <a:p>
                      <a:pPr marL="57785" marR="55245" algn="ctr">
                        <a:spcAft>
                          <a:spcPts val="0"/>
                        </a:spcAft>
                      </a:pPr>
                      <a:r>
                        <a:rPr lang="en-US" sz="1400">
                          <a:solidFill>
                            <a:schemeClr val="tx1"/>
                          </a:solidFill>
                          <a:effectLst/>
                        </a:rPr>
                        <a:t>6.10</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9850">
                        <a:spcAft>
                          <a:spcPts val="0"/>
                        </a:spcAft>
                      </a:pPr>
                      <a:r>
                        <a:rPr lang="en-US" sz="1400" dirty="0" err="1">
                          <a:solidFill>
                            <a:schemeClr val="tx1"/>
                          </a:solidFill>
                          <a:effectLst/>
                        </a:rPr>
                        <a:t>Mobilizasyon</a:t>
                      </a:r>
                      <a:r>
                        <a:rPr lang="en-US" sz="1400" dirty="0">
                          <a:solidFill>
                            <a:schemeClr val="tx1"/>
                          </a:solidFill>
                          <a:effectLst/>
                        </a:rPr>
                        <a:t>, </a:t>
                      </a:r>
                      <a:r>
                        <a:rPr lang="en-US" sz="1400" dirty="0" err="1">
                          <a:solidFill>
                            <a:schemeClr val="tx1"/>
                          </a:solidFill>
                          <a:effectLst/>
                        </a:rPr>
                        <a:t>egzersiz</a:t>
                      </a:r>
                      <a:r>
                        <a:rPr lang="en-US" sz="1400" dirty="0">
                          <a:solidFill>
                            <a:schemeClr val="tx1"/>
                          </a:solidFill>
                          <a:effectLst/>
                        </a:rPr>
                        <a:t> </a:t>
                      </a:r>
                      <a:r>
                        <a:rPr lang="en-US" sz="1400" dirty="0" err="1">
                          <a:solidFill>
                            <a:schemeClr val="tx1"/>
                          </a:solidFill>
                          <a:effectLst/>
                        </a:rPr>
                        <a:t>veya</a:t>
                      </a:r>
                      <a:r>
                        <a:rPr lang="en-US" sz="1400" dirty="0">
                          <a:solidFill>
                            <a:schemeClr val="tx1"/>
                          </a:solidFill>
                          <a:effectLst/>
                        </a:rPr>
                        <a:t> </a:t>
                      </a:r>
                      <a:r>
                        <a:rPr lang="en-US" sz="1400" dirty="0" err="1">
                          <a:solidFill>
                            <a:schemeClr val="tx1"/>
                          </a:solidFill>
                          <a:effectLst/>
                        </a:rPr>
                        <a:t>rehabilitasyon</a:t>
                      </a:r>
                      <a:r>
                        <a:rPr lang="en-US" sz="1400" dirty="0">
                          <a:solidFill>
                            <a:schemeClr val="tx1"/>
                          </a:solidFill>
                          <a:effectLst/>
                        </a:rPr>
                        <a:t> </a:t>
                      </a:r>
                      <a:r>
                        <a:rPr lang="en-US" sz="1400" dirty="0" err="1">
                          <a:solidFill>
                            <a:schemeClr val="tx1"/>
                          </a:solidFill>
                          <a:effectLst/>
                        </a:rPr>
                        <a:t>müdahaleleri</a:t>
                      </a:r>
                      <a:r>
                        <a:rPr lang="en-US" sz="1400" dirty="0">
                          <a:solidFill>
                            <a:schemeClr val="tx1"/>
                          </a:solidFill>
                          <a:effectLst/>
                        </a:rPr>
                        <a:t> </a:t>
                      </a:r>
                      <a:r>
                        <a:rPr lang="en-US" sz="1400" dirty="0" err="1">
                          <a:solidFill>
                            <a:schemeClr val="tx1"/>
                          </a:solidFill>
                          <a:effectLst/>
                        </a:rPr>
                        <a:t>endike</a:t>
                      </a:r>
                      <a:r>
                        <a:rPr lang="en-US" sz="1400" dirty="0">
                          <a:solidFill>
                            <a:schemeClr val="tx1"/>
                          </a:solidFill>
                          <a:effectLst/>
                        </a:rPr>
                        <a:t> </a:t>
                      </a:r>
                      <a:r>
                        <a:rPr lang="en-US" sz="1400" dirty="0" err="1">
                          <a:solidFill>
                            <a:schemeClr val="tx1"/>
                          </a:solidFill>
                          <a:effectLst/>
                        </a:rPr>
                        <a:t>olduğunda</a:t>
                      </a:r>
                      <a:r>
                        <a:rPr lang="en-US" sz="1400" dirty="0">
                          <a:solidFill>
                            <a:schemeClr val="tx1"/>
                          </a:solidFill>
                          <a:effectLst/>
                        </a:rPr>
                        <a:t>:</a:t>
                      </a:r>
                      <a:endParaRPr lang="tr-TR" sz="1400" dirty="0">
                        <a:solidFill>
                          <a:schemeClr val="tx1"/>
                        </a:solidFill>
                        <a:effectLst/>
                      </a:endParaRPr>
                    </a:p>
                    <a:p>
                      <a:pPr marL="342900" lvl="0" indent="-342900">
                        <a:spcBef>
                          <a:spcPts val="10"/>
                        </a:spcBef>
                        <a:spcAft>
                          <a:spcPts val="0"/>
                        </a:spcAft>
                        <a:buSzPts val="1100"/>
                        <a:buFont typeface="Symbol" panose="05050102010706020507" pitchFamily="18" charset="2"/>
                        <a:buChar char=""/>
                        <a:tabLst>
                          <a:tab pos="298450" algn="l"/>
                          <a:tab pos="299085" algn="l"/>
                        </a:tabLst>
                      </a:pPr>
                      <a:r>
                        <a:rPr lang="en-US" sz="1400" dirty="0" err="1">
                          <a:solidFill>
                            <a:schemeClr val="tx1"/>
                          </a:solidFill>
                          <a:effectLst/>
                        </a:rPr>
                        <a:t>İyi</a:t>
                      </a:r>
                      <a:r>
                        <a:rPr lang="en-US" sz="1400" dirty="0">
                          <a:solidFill>
                            <a:schemeClr val="tx1"/>
                          </a:solidFill>
                          <a:effectLst/>
                        </a:rPr>
                        <a:t> </a:t>
                      </a:r>
                      <a:r>
                        <a:rPr lang="en-US" sz="1400" dirty="0" err="1">
                          <a:solidFill>
                            <a:schemeClr val="tx1"/>
                          </a:solidFill>
                          <a:effectLst/>
                        </a:rPr>
                        <a:t>planlayın</a:t>
                      </a:r>
                      <a:endParaRPr lang="tr-TR" sz="1400" dirty="0">
                        <a:solidFill>
                          <a:schemeClr val="tx1"/>
                        </a:solidFill>
                        <a:effectLst/>
                      </a:endParaRPr>
                    </a:p>
                    <a:p>
                      <a:pPr marL="742950" marR="57785" lvl="1" indent="-285750">
                        <a:lnSpc>
                          <a:spcPct val="98000"/>
                        </a:lnSpc>
                        <a:spcBef>
                          <a:spcPts val="100"/>
                        </a:spcBef>
                        <a:spcAft>
                          <a:spcPts val="0"/>
                        </a:spcAft>
                        <a:buSzPts val="1100"/>
                        <a:buFont typeface="Courier New" panose="02070309020205020404" pitchFamily="49" charset="0"/>
                        <a:buChar char="o"/>
                        <a:tabLst>
                          <a:tab pos="755650" algn="l"/>
                          <a:tab pos="756285" algn="l"/>
                        </a:tabLst>
                      </a:pPr>
                      <a:r>
                        <a:rPr lang="en-US" sz="1400" dirty="0" err="1">
                          <a:solidFill>
                            <a:schemeClr val="tx1"/>
                          </a:solidFill>
                          <a:effectLst/>
                        </a:rPr>
                        <a:t>Aktiviteyi</a:t>
                      </a:r>
                      <a:r>
                        <a:rPr lang="en-US" sz="1400" dirty="0">
                          <a:solidFill>
                            <a:schemeClr val="tx1"/>
                          </a:solidFill>
                          <a:effectLst/>
                        </a:rPr>
                        <a:t> </a:t>
                      </a:r>
                      <a:r>
                        <a:rPr lang="en-US" sz="1400" dirty="0" err="1">
                          <a:solidFill>
                            <a:schemeClr val="tx1"/>
                          </a:solidFill>
                          <a:effectLst/>
                        </a:rPr>
                        <a:t>güvenli</a:t>
                      </a:r>
                      <a:r>
                        <a:rPr lang="en-US" sz="1400" dirty="0">
                          <a:solidFill>
                            <a:schemeClr val="tx1"/>
                          </a:solidFill>
                          <a:effectLst/>
                        </a:rPr>
                        <a:t> </a:t>
                      </a:r>
                      <a:r>
                        <a:rPr lang="en-US" sz="1400" dirty="0" err="1">
                          <a:solidFill>
                            <a:schemeClr val="tx1"/>
                          </a:solidFill>
                          <a:effectLst/>
                        </a:rPr>
                        <a:t>bir</a:t>
                      </a:r>
                      <a:r>
                        <a:rPr lang="en-US" sz="1400" dirty="0">
                          <a:solidFill>
                            <a:schemeClr val="tx1"/>
                          </a:solidFill>
                          <a:effectLst/>
                        </a:rPr>
                        <a:t> </a:t>
                      </a:r>
                      <a:r>
                        <a:rPr lang="en-US" sz="1400" dirty="0" err="1">
                          <a:solidFill>
                            <a:schemeClr val="tx1"/>
                          </a:solidFill>
                          <a:effectLst/>
                        </a:rPr>
                        <a:t>şekilde</a:t>
                      </a:r>
                      <a:r>
                        <a:rPr lang="en-US" sz="1400" dirty="0">
                          <a:solidFill>
                            <a:schemeClr val="tx1"/>
                          </a:solidFill>
                          <a:effectLst/>
                        </a:rPr>
                        <a:t> </a:t>
                      </a:r>
                      <a:r>
                        <a:rPr lang="en-US" sz="1400" dirty="0" err="1">
                          <a:solidFill>
                            <a:schemeClr val="tx1"/>
                          </a:solidFill>
                          <a:effectLst/>
                        </a:rPr>
                        <a:t>gerçekleştirmek</a:t>
                      </a:r>
                      <a:r>
                        <a:rPr lang="en-US" sz="1400" dirty="0">
                          <a:solidFill>
                            <a:schemeClr val="tx1"/>
                          </a:solidFill>
                          <a:effectLst/>
                        </a:rPr>
                        <a:t> </a:t>
                      </a:r>
                      <a:r>
                        <a:rPr lang="en-US" sz="1400" dirty="0" err="1">
                          <a:solidFill>
                            <a:schemeClr val="tx1"/>
                          </a:solidFill>
                          <a:effectLst/>
                        </a:rPr>
                        <a:t>için</a:t>
                      </a:r>
                      <a:r>
                        <a:rPr lang="en-US" sz="1400" dirty="0">
                          <a:solidFill>
                            <a:schemeClr val="tx1"/>
                          </a:solidFill>
                          <a:effectLst/>
                        </a:rPr>
                        <a:t> </a:t>
                      </a:r>
                      <a:r>
                        <a:rPr lang="en-US" sz="1400" dirty="0" err="1">
                          <a:solidFill>
                            <a:schemeClr val="tx1"/>
                          </a:solidFill>
                          <a:effectLst/>
                        </a:rPr>
                        <a:t>gereken</a:t>
                      </a:r>
                      <a:r>
                        <a:rPr lang="en-US" sz="1400" dirty="0">
                          <a:solidFill>
                            <a:schemeClr val="tx1"/>
                          </a:solidFill>
                          <a:effectLst/>
                        </a:rPr>
                        <a:t> </a:t>
                      </a:r>
                      <a:r>
                        <a:rPr lang="en-US" sz="1400" dirty="0" err="1">
                          <a:solidFill>
                            <a:schemeClr val="tx1"/>
                          </a:solidFill>
                          <a:effectLst/>
                        </a:rPr>
                        <a:t>asgari</a:t>
                      </a:r>
                      <a:r>
                        <a:rPr lang="en-US" sz="1400" dirty="0">
                          <a:solidFill>
                            <a:schemeClr val="tx1"/>
                          </a:solidFill>
                          <a:effectLst/>
                        </a:rPr>
                        <a:t> </a:t>
                      </a:r>
                      <a:r>
                        <a:rPr lang="en-US" sz="1400" dirty="0" err="1">
                          <a:solidFill>
                            <a:schemeClr val="tx1"/>
                          </a:solidFill>
                          <a:effectLst/>
                        </a:rPr>
                        <a:t>personel</a:t>
                      </a:r>
                      <a:r>
                        <a:rPr lang="en-US" sz="1400" dirty="0">
                          <a:solidFill>
                            <a:schemeClr val="tx1"/>
                          </a:solidFill>
                          <a:effectLst/>
                        </a:rPr>
                        <a:t> </a:t>
                      </a:r>
                      <a:r>
                        <a:rPr lang="en-US" sz="1400" dirty="0" err="1">
                          <a:solidFill>
                            <a:schemeClr val="tx1"/>
                          </a:solidFill>
                          <a:effectLst/>
                        </a:rPr>
                        <a:t>sayısını</a:t>
                      </a:r>
                      <a:r>
                        <a:rPr lang="en-US" sz="1400" dirty="0">
                          <a:solidFill>
                            <a:schemeClr val="tx1"/>
                          </a:solidFill>
                          <a:effectLst/>
                        </a:rPr>
                        <a:t> </a:t>
                      </a:r>
                      <a:r>
                        <a:rPr lang="en-US" sz="1400" dirty="0" err="1">
                          <a:solidFill>
                            <a:schemeClr val="tx1"/>
                          </a:solidFill>
                          <a:effectLst/>
                        </a:rPr>
                        <a:t>belirleme</a:t>
                      </a:r>
                      <a:r>
                        <a:rPr lang="en-US" sz="1400" dirty="0">
                          <a:solidFill>
                            <a:schemeClr val="tx1"/>
                          </a:solidFill>
                          <a:effectLst/>
                        </a:rPr>
                        <a:t> / </a:t>
                      </a:r>
                      <a:r>
                        <a:rPr lang="en-US" sz="1400" dirty="0" err="1">
                          <a:solidFill>
                            <a:schemeClr val="tx1"/>
                          </a:solidFill>
                          <a:effectLst/>
                        </a:rPr>
                        <a:t>kullanma</a:t>
                      </a:r>
                      <a:r>
                        <a:rPr lang="en-US" sz="1400" dirty="0">
                          <a:solidFill>
                            <a:schemeClr val="tx1"/>
                          </a:solidFill>
                          <a:effectLst/>
                        </a:rPr>
                        <a:t> [26]</a:t>
                      </a:r>
                      <a:endParaRPr lang="tr-TR" sz="1400" dirty="0">
                        <a:solidFill>
                          <a:schemeClr val="tx1"/>
                        </a:solidFill>
                        <a:effectLst/>
                      </a:endParaRPr>
                    </a:p>
                    <a:p>
                      <a:pPr marL="742950" lvl="1" indent="-285750">
                        <a:spcBef>
                          <a:spcPts val="105"/>
                        </a:spcBef>
                        <a:spcAft>
                          <a:spcPts val="0"/>
                        </a:spcAft>
                        <a:buSzPts val="1100"/>
                        <a:buFont typeface="Courier New" panose="02070309020205020404" pitchFamily="49" charset="0"/>
                        <a:buChar char="o"/>
                        <a:tabLst>
                          <a:tab pos="755650" algn="l"/>
                          <a:tab pos="756285" algn="l"/>
                        </a:tabLst>
                      </a:pPr>
                      <a:r>
                        <a:rPr lang="en-US" sz="1400" dirty="0" err="1">
                          <a:solidFill>
                            <a:schemeClr val="tx1"/>
                          </a:solidFill>
                          <a:effectLst/>
                        </a:rPr>
                        <a:t>Odalara</a:t>
                      </a:r>
                      <a:r>
                        <a:rPr lang="en-US" sz="1400" dirty="0">
                          <a:solidFill>
                            <a:schemeClr val="tx1"/>
                          </a:solidFill>
                          <a:effectLst/>
                        </a:rPr>
                        <a:t> </a:t>
                      </a:r>
                      <a:r>
                        <a:rPr lang="en-US" sz="1400" dirty="0" err="1">
                          <a:solidFill>
                            <a:schemeClr val="tx1"/>
                          </a:solidFill>
                          <a:effectLst/>
                        </a:rPr>
                        <a:t>girmeden</a:t>
                      </a:r>
                      <a:r>
                        <a:rPr lang="en-US" sz="1400" dirty="0">
                          <a:solidFill>
                            <a:schemeClr val="tx1"/>
                          </a:solidFill>
                          <a:effectLst/>
                        </a:rPr>
                        <a:t> </a:t>
                      </a:r>
                      <a:r>
                        <a:rPr lang="en-US" sz="1400" dirty="0" err="1">
                          <a:solidFill>
                            <a:schemeClr val="tx1"/>
                          </a:solidFill>
                          <a:effectLst/>
                        </a:rPr>
                        <a:t>önce</a:t>
                      </a:r>
                      <a:r>
                        <a:rPr lang="en-US" sz="1400" dirty="0">
                          <a:solidFill>
                            <a:schemeClr val="tx1"/>
                          </a:solidFill>
                          <a:effectLst/>
                        </a:rPr>
                        <a:t> </a:t>
                      </a:r>
                      <a:r>
                        <a:rPr lang="en-US" sz="1400" dirty="0" err="1">
                          <a:solidFill>
                            <a:schemeClr val="tx1"/>
                          </a:solidFill>
                          <a:effectLst/>
                        </a:rPr>
                        <a:t>tüm</a:t>
                      </a:r>
                      <a:r>
                        <a:rPr lang="en-US" sz="1400" dirty="0">
                          <a:solidFill>
                            <a:schemeClr val="tx1"/>
                          </a:solidFill>
                          <a:effectLst/>
                        </a:rPr>
                        <a:t> </a:t>
                      </a:r>
                      <a:r>
                        <a:rPr lang="en-US" sz="1400" dirty="0" err="1">
                          <a:solidFill>
                            <a:schemeClr val="tx1"/>
                          </a:solidFill>
                          <a:effectLst/>
                        </a:rPr>
                        <a:t>ekipmanların</a:t>
                      </a:r>
                      <a:r>
                        <a:rPr lang="en-US" sz="1400" dirty="0">
                          <a:solidFill>
                            <a:schemeClr val="tx1"/>
                          </a:solidFill>
                          <a:effectLst/>
                        </a:rPr>
                        <a:t> </a:t>
                      </a:r>
                      <a:r>
                        <a:rPr lang="en-US" sz="1400" dirty="0" err="1">
                          <a:solidFill>
                            <a:schemeClr val="tx1"/>
                          </a:solidFill>
                          <a:effectLst/>
                        </a:rPr>
                        <a:t>mevcut</a:t>
                      </a:r>
                      <a:r>
                        <a:rPr lang="en-US" sz="1400" dirty="0">
                          <a:solidFill>
                            <a:schemeClr val="tx1"/>
                          </a:solidFill>
                          <a:effectLst/>
                        </a:rPr>
                        <a:t> </a:t>
                      </a:r>
                      <a:r>
                        <a:rPr lang="en-US" sz="1400" dirty="0" err="1">
                          <a:solidFill>
                            <a:schemeClr val="tx1"/>
                          </a:solidFill>
                          <a:effectLst/>
                        </a:rPr>
                        <a:t>olduğundan</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çalıştığından</a:t>
                      </a:r>
                      <a:r>
                        <a:rPr lang="en-US" sz="1400" dirty="0">
                          <a:solidFill>
                            <a:schemeClr val="tx1"/>
                          </a:solidFill>
                          <a:effectLst/>
                        </a:rPr>
                        <a:t> </a:t>
                      </a:r>
                      <a:r>
                        <a:rPr lang="en-US" sz="1400" dirty="0" err="1">
                          <a:solidFill>
                            <a:schemeClr val="tx1"/>
                          </a:solidFill>
                          <a:effectLst/>
                        </a:rPr>
                        <a:t>emin</a:t>
                      </a:r>
                      <a:r>
                        <a:rPr lang="en-US" sz="1400" dirty="0">
                          <a:solidFill>
                            <a:schemeClr val="tx1"/>
                          </a:solidFill>
                          <a:effectLst/>
                        </a:rPr>
                        <a:t> </a:t>
                      </a:r>
                      <a:r>
                        <a:rPr lang="en-US" sz="1400" dirty="0" err="1">
                          <a:solidFill>
                            <a:schemeClr val="tx1"/>
                          </a:solidFill>
                          <a:effectLst/>
                        </a:rPr>
                        <a:t>olun</a:t>
                      </a:r>
                      <a:endParaRPr lang="tr-TR" sz="1400" dirty="0">
                        <a:solidFill>
                          <a:schemeClr val="tx1"/>
                        </a:solidFill>
                        <a:effectLst/>
                      </a:endParaRPr>
                    </a:p>
                    <a:p>
                      <a:pPr marL="342900" lvl="0" indent="-342900">
                        <a:spcAft>
                          <a:spcPts val="0"/>
                        </a:spcAft>
                        <a:buSzPts val="1100"/>
                        <a:buFont typeface="Symbol" panose="05050102010706020507" pitchFamily="18" charset="2"/>
                        <a:buChar char=""/>
                        <a:tabLst>
                          <a:tab pos="298450" algn="l"/>
                          <a:tab pos="299085" algn="l"/>
                        </a:tabLst>
                      </a:pPr>
                      <a:r>
                        <a:rPr lang="en-US" sz="1400" dirty="0" err="1">
                          <a:solidFill>
                            <a:schemeClr val="tx1"/>
                          </a:solidFill>
                          <a:effectLst/>
                        </a:rPr>
                        <a:t>Tüm</a:t>
                      </a:r>
                      <a:r>
                        <a:rPr lang="en-US" sz="1400" dirty="0">
                          <a:solidFill>
                            <a:schemeClr val="tx1"/>
                          </a:solidFill>
                          <a:effectLst/>
                        </a:rPr>
                        <a:t> </a:t>
                      </a:r>
                      <a:r>
                        <a:rPr lang="en-US" sz="1400" dirty="0" err="1">
                          <a:solidFill>
                            <a:schemeClr val="tx1"/>
                          </a:solidFill>
                          <a:effectLst/>
                        </a:rPr>
                        <a:t>ekipmanın</a:t>
                      </a:r>
                      <a:r>
                        <a:rPr lang="en-US" sz="1400" dirty="0">
                          <a:solidFill>
                            <a:schemeClr val="tx1"/>
                          </a:solidFill>
                          <a:effectLst/>
                        </a:rPr>
                        <a:t> </a:t>
                      </a:r>
                      <a:r>
                        <a:rPr lang="en-US" sz="1400" dirty="0" err="1">
                          <a:solidFill>
                            <a:schemeClr val="tx1"/>
                          </a:solidFill>
                          <a:effectLst/>
                        </a:rPr>
                        <a:t>uygun</a:t>
                      </a:r>
                      <a:r>
                        <a:rPr lang="en-US" sz="1400" dirty="0">
                          <a:solidFill>
                            <a:schemeClr val="tx1"/>
                          </a:solidFill>
                          <a:effectLst/>
                        </a:rPr>
                        <a:t> </a:t>
                      </a:r>
                      <a:r>
                        <a:rPr lang="en-US" sz="1400" dirty="0" err="1">
                          <a:solidFill>
                            <a:schemeClr val="tx1"/>
                          </a:solidFill>
                          <a:effectLst/>
                        </a:rPr>
                        <a:t>şekilde</a:t>
                      </a:r>
                      <a:r>
                        <a:rPr lang="en-US" sz="1400" dirty="0">
                          <a:solidFill>
                            <a:schemeClr val="tx1"/>
                          </a:solidFill>
                          <a:effectLst/>
                        </a:rPr>
                        <a:t> </a:t>
                      </a:r>
                      <a:r>
                        <a:rPr lang="en-US" sz="1400" dirty="0" err="1">
                          <a:solidFill>
                            <a:schemeClr val="tx1"/>
                          </a:solidFill>
                          <a:effectLst/>
                        </a:rPr>
                        <a:t>temizlendiğinden</a:t>
                      </a:r>
                      <a:r>
                        <a:rPr lang="en-US" sz="1400" dirty="0">
                          <a:solidFill>
                            <a:schemeClr val="tx1"/>
                          </a:solidFill>
                          <a:effectLst/>
                        </a:rPr>
                        <a:t> / </a:t>
                      </a:r>
                      <a:r>
                        <a:rPr lang="en-US" sz="1400" dirty="0" err="1">
                          <a:solidFill>
                            <a:schemeClr val="tx1"/>
                          </a:solidFill>
                          <a:effectLst/>
                        </a:rPr>
                        <a:t>dekontamine</a:t>
                      </a:r>
                      <a:r>
                        <a:rPr lang="en-US" sz="1400" dirty="0">
                          <a:solidFill>
                            <a:schemeClr val="tx1"/>
                          </a:solidFill>
                          <a:effectLst/>
                        </a:rPr>
                        <a:t> </a:t>
                      </a:r>
                      <a:r>
                        <a:rPr lang="en-US" sz="1400" dirty="0" err="1">
                          <a:solidFill>
                            <a:schemeClr val="tx1"/>
                          </a:solidFill>
                          <a:effectLst/>
                        </a:rPr>
                        <a:t>edildiğinden</a:t>
                      </a:r>
                      <a:r>
                        <a:rPr lang="en-US" sz="1400" dirty="0">
                          <a:solidFill>
                            <a:schemeClr val="tx1"/>
                          </a:solidFill>
                          <a:effectLst/>
                        </a:rPr>
                        <a:t> </a:t>
                      </a:r>
                      <a:r>
                        <a:rPr lang="en-US" sz="1400" dirty="0" err="1">
                          <a:solidFill>
                            <a:schemeClr val="tx1"/>
                          </a:solidFill>
                          <a:effectLst/>
                        </a:rPr>
                        <a:t>emin</a:t>
                      </a:r>
                      <a:r>
                        <a:rPr lang="en-US" sz="1400" dirty="0">
                          <a:solidFill>
                            <a:schemeClr val="tx1"/>
                          </a:solidFill>
                          <a:effectLst/>
                        </a:rPr>
                        <a:t> </a:t>
                      </a:r>
                      <a:r>
                        <a:rPr lang="en-US" sz="1400" dirty="0" err="1">
                          <a:solidFill>
                            <a:schemeClr val="tx1"/>
                          </a:solidFill>
                          <a:effectLst/>
                        </a:rPr>
                        <a:t>olun</a:t>
                      </a:r>
                      <a:r>
                        <a:rPr lang="en-US" sz="1400" dirty="0">
                          <a:solidFill>
                            <a:schemeClr val="tx1"/>
                          </a:solidFill>
                          <a:effectLst/>
                        </a:rPr>
                        <a:t>.</a:t>
                      </a:r>
                      <a:endParaRPr lang="tr-TR" sz="1400" dirty="0">
                        <a:solidFill>
                          <a:schemeClr val="tx1"/>
                        </a:solidFill>
                        <a:effectLst/>
                      </a:endParaRPr>
                    </a:p>
                    <a:p>
                      <a:pPr marL="742950" marR="60960" lvl="1" indent="-285750">
                        <a:spcBef>
                          <a:spcPts val="95"/>
                        </a:spcBef>
                        <a:spcAft>
                          <a:spcPts val="0"/>
                        </a:spcAft>
                        <a:buSzPts val="1100"/>
                        <a:buFont typeface="Courier New" panose="02070309020205020404" pitchFamily="49" charset="0"/>
                        <a:buChar char="o"/>
                        <a:tabLst>
                          <a:tab pos="755650" algn="l"/>
                          <a:tab pos="756285" algn="l"/>
                        </a:tabLst>
                      </a:pPr>
                      <a:r>
                        <a:rPr lang="en-US" sz="1400" dirty="0" err="1">
                          <a:solidFill>
                            <a:schemeClr val="tx1"/>
                          </a:solidFill>
                          <a:effectLst/>
                        </a:rPr>
                        <a:t>Ekipmanın</a:t>
                      </a:r>
                      <a:r>
                        <a:rPr lang="en-US" sz="1400" dirty="0">
                          <a:solidFill>
                            <a:schemeClr val="tx1"/>
                          </a:solidFill>
                          <a:effectLst/>
                        </a:rPr>
                        <a:t> </a:t>
                      </a:r>
                      <a:r>
                        <a:rPr lang="en-US" sz="1400" dirty="0" err="1">
                          <a:solidFill>
                            <a:schemeClr val="tx1"/>
                          </a:solidFill>
                          <a:effectLst/>
                        </a:rPr>
                        <a:t>hastalar</a:t>
                      </a:r>
                      <a:r>
                        <a:rPr lang="en-US" sz="1400" dirty="0">
                          <a:solidFill>
                            <a:schemeClr val="tx1"/>
                          </a:solidFill>
                          <a:effectLst/>
                        </a:rPr>
                        <a:t> </a:t>
                      </a:r>
                      <a:r>
                        <a:rPr lang="en-US" sz="1400" dirty="0" err="1">
                          <a:solidFill>
                            <a:schemeClr val="tx1"/>
                          </a:solidFill>
                          <a:effectLst/>
                        </a:rPr>
                        <a:t>arasında</a:t>
                      </a:r>
                      <a:r>
                        <a:rPr lang="en-US" sz="1400" dirty="0">
                          <a:solidFill>
                            <a:schemeClr val="tx1"/>
                          </a:solidFill>
                          <a:effectLst/>
                        </a:rPr>
                        <a:t> </a:t>
                      </a:r>
                      <a:r>
                        <a:rPr lang="en-US" sz="1400" dirty="0" err="1">
                          <a:solidFill>
                            <a:schemeClr val="tx1"/>
                          </a:solidFill>
                          <a:effectLst/>
                        </a:rPr>
                        <a:t>paylaşılması</a:t>
                      </a:r>
                      <a:r>
                        <a:rPr lang="en-US" sz="1400" dirty="0">
                          <a:solidFill>
                            <a:schemeClr val="tx1"/>
                          </a:solidFill>
                          <a:effectLst/>
                        </a:rPr>
                        <a:t> </a:t>
                      </a:r>
                      <a:r>
                        <a:rPr lang="en-US" sz="1400" dirty="0" err="1">
                          <a:solidFill>
                            <a:schemeClr val="tx1"/>
                          </a:solidFill>
                          <a:effectLst/>
                        </a:rPr>
                        <a:t>gerekiyorsa</a:t>
                      </a:r>
                      <a:r>
                        <a:rPr lang="en-US" sz="1400" dirty="0">
                          <a:solidFill>
                            <a:schemeClr val="tx1"/>
                          </a:solidFill>
                          <a:effectLst/>
                        </a:rPr>
                        <a:t>, her hasta </a:t>
                      </a:r>
                      <a:r>
                        <a:rPr lang="en-US" sz="1400" dirty="0" err="1">
                          <a:solidFill>
                            <a:schemeClr val="tx1"/>
                          </a:solidFill>
                          <a:effectLst/>
                        </a:rPr>
                        <a:t>kullanımı</a:t>
                      </a:r>
                      <a:r>
                        <a:rPr lang="en-US" sz="1400" dirty="0">
                          <a:solidFill>
                            <a:schemeClr val="tx1"/>
                          </a:solidFill>
                          <a:effectLst/>
                        </a:rPr>
                        <a:t> </a:t>
                      </a:r>
                      <a:r>
                        <a:rPr lang="en-US" sz="1400" dirty="0" err="1">
                          <a:solidFill>
                            <a:schemeClr val="tx1"/>
                          </a:solidFill>
                          <a:effectLst/>
                        </a:rPr>
                        <a:t>arasında</a:t>
                      </a:r>
                      <a:r>
                        <a:rPr lang="en-US" sz="1400" dirty="0">
                          <a:solidFill>
                            <a:schemeClr val="tx1"/>
                          </a:solidFill>
                          <a:effectLst/>
                        </a:rPr>
                        <a:t> </a:t>
                      </a:r>
                      <a:r>
                        <a:rPr lang="en-US" sz="1400" dirty="0" err="1">
                          <a:solidFill>
                            <a:schemeClr val="tx1"/>
                          </a:solidFill>
                          <a:effectLst/>
                        </a:rPr>
                        <a:t>temizleyin</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dezenfekte</a:t>
                      </a:r>
                      <a:r>
                        <a:rPr lang="en-US" sz="1400" dirty="0">
                          <a:solidFill>
                            <a:schemeClr val="tx1"/>
                          </a:solidFill>
                          <a:effectLst/>
                        </a:rPr>
                        <a:t> </a:t>
                      </a:r>
                      <a:r>
                        <a:rPr lang="en-US" sz="1400" dirty="0" err="1">
                          <a:solidFill>
                            <a:schemeClr val="tx1"/>
                          </a:solidFill>
                          <a:effectLst/>
                        </a:rPr>
                        <a:t>edin</a:t>
                      </a:r>
                      <a:r>
                        <a:rPr lang="en-US" sz="1400" dirty="0">
                          <a:solidFill>
                            <a:schemeClr val="tx1"/>
                          </a:solidFill>
                          <a:effectLst/>
                        </a:rPr>
                        <a:t> [23]</a:t>
                      </a:r>
                      <a:endParaRPr lang="tr-TR" sz="1400" dirty="0">
                        <a:solidFill>
                          <a:schemeClr val="tx1"/>
                        </a:solidFill>
                        <a:effectLst/>
                      </a:endParaRPr>
                    </a:p>
                    <a:p>
                      <a:pPr marL="742950" marR="57785" lvl="1" indent="-285750">
                        <a:spcBef>
                          <a:spcPts val="110"/>
                        </a:spcBef>
                        <a:spcAft>
                          <a:spcPts val="0"/>
                        </a:spcAft>
                        <a:buSzPts val="1100"/>
                        <a:buFont typeface="Courier New" panose="02070309020205020404" pitchFamily="49" charset="0"/>
                        <a:buChar char="o"/>
                        <a:tabLst>
                          <a:tab pos="755650" algn="l"/>
                          <a:tab pos="756285" algn="l"/>
                        </a:tabLst>
                      </a:pPr>
                      <a:r>
                        <a:rPr lang="en-US" sz="1400" dirty="0">
                          <a:solidFill>
                            <a:schemeClr val="tx1"/>
                          </a:solidFill>
                          <a:effectLst/>
                        </a:rPr>
                        <a:t>Specific staff training for cleaning of equipment within isolation rooms may be required. </a:t>
                      </a:r>
                      <a:r>
                        <a:rPr lang="en-US" sz="1400" dirty="0" err="1">
                          <a:solidFill>
                            <a:schemeClr val="tx1"/>
                          </a:solidFill>
                          <a:effectLst/>
                        </a:rPr>
                        <a:t>İzolasyon</a:t>
                      </a:r>
                      <a:r>
                        <a:rPr lang="en-US" sz="1400" dirty="0">
                          <a:solidFill>
                            <a:schemeClr val="tx1"/>
                          </a:solidFill>
                          <a:effectLst/>
                        </a:rPr>
                        <a:t> </a:t>
                      </a:r>
                      <a:r>
                        <a:rPr lang="en-US" sz="1400" dirty="0" err="1">
                          <a:solidFill>
                            <a:schemeClr val="tx1"/>
                          </a:solidFill>
                          <a:effectLst/>
                        </a:rPr>
                        <a:t>odaları</a:t>
                      </a:r>
                      <a:r>
                        <a:rPr lang="en-US" sz="1400" dirty="0">
                          <a:solidFill>
                            <a:schemeClr val="tx1"/>
                          </a:solidFill>
                          <a:effectLst/>
                        </a:rPr>
                        <a:t> </a:t>
                      </a:r>
                      <a:r>
                        <a:rPr lang="en-US" sz="1400" dirty="0" err="1">
                          <a:solidFill>
                            <a:schemeClr val="tx1"/>
                          </a:solidFill>
                          <a:effectLst/>
                        </a:rPr>
                        <a:t>içindeki</a:t>
                      </a:r>
                      <a:r>
                        <a:rPr lang="en-US" sz="1400" dirty="0">
                          <a:solidFill>
                            <a:schemeClr val="tx1"/>
                          </a:solidFill>
                          <a:effectLst/>
                        </a:rPr>
                        <a:t> </a:t>
                      </a:r>
                      <a:r>
                        <a:rPr lang="en-US" sz="1400" dirty="0" err="1">
                          <a:solidFill>
                            <a:schemeClr val="tx1"/>
                          </a:solidFill>
                          <a:effectLst/>
                        </a:rPr>
                        <a:t>ekipmanın</a:t>
                      </a:r>
                      <a:r>
                        <a:rPr lang="en-US" sz="1400" dirty="0">
                          <a:solidFill>
                            <a:schemeClr val="tx1"/>
                          </a:solidFill>
                          <a:effectLst/>
                        </a:rPr>
                        <a:t> </a:t>
                      </a:r>
                      <a:r>
                        <a:rPr lang="en-US" sz="1400" dirty="0" err="1">
                          <a:solidFill>
                            <a:schemeClr val="tx1"/>
                          </a:solidFill>
                          <a:effectLst/>
                        </a:rPr>
                        <a:t>temizlenmesi</a:t>
                      </a:r>
                      <a:r>
                        <a:rPr lang="en-US" sz="1400" dirty="0">
                          <a:solidFill>
                            <a:schemeClr val="tx1"/>
                          </a:solidFill>
                          <a:effectLst/>
                        </a:rPr>
                        <a:t> </a:t>
                      </a:r>
                      <a:r>
                        <a:rPr lang="en-US" sz="1400" dirty="0" err="1">
                          <a:solidFill>
                            <a:schemeClr val="tx1"/>
                          </a:solidFill>
                          <a:effectLst/>
                        </a:rPr>
                        <a:t>için</a:t>
                      </a:r>
                      <a:r>
                        <a:rPr lang="en-US" sz="1400" dirty="0">
                          <a:solidFill>
                            <a:schemeClr val="tx1"/>
                          </a:solidFill>
                          <a:effectLst/>
                        </a:rPr>
                        <a:t> </a:t>
                      </a:r>
                      <a:r>
                        <a:rPr lang="en-US" sz="1400" dirty="0" err="1">
                          <a:solidFill>
                            <a:schemeClr val="tx1"/>
                          </a:solidFill>
                          <a:effectLst/>
                        </a:rPr>
                        <a:t>özel</a:t>
                      </a:r>
                      <a:r>
                        <a:rPr lang="en-US" sz="1400" dirty="0">
                          <a:solidFill>
                            <a:schemeClr val="tx1"/>
                          </a:solidFill>
                          <a:effectLst/>
                        </a:rPr>
                        <a:t> </a:t>
                      </a:r>
                      <a:r>
                        <a:rPr lang="en-US" sz="1400" dirty="0" err="1">
                          <a:solidFill>
                            <a:schemeClr val="tx1"/>
                          </a:solidFill>
                          <a:effectLst/>
                        </a:rPr>
                        <a:t>personel</a:t>
                      </a:r>
                      <a:r>
                        <a:rPr lang="en-US" sz="1400" dirty="0">
                          <a:solidFill>
                            <a:schemeClr val="tx1"/>
                          </a:solidFill>
                          <a:effectLst/>
                        </a:rPr>
                        <a:t> </a:t>
                      </a:r>
                      <a:r>
                        <a:rPr lang="en-US" sz="1400" dirty="0" err="1">
                          <a:solidFill>
                            <a:schemeClr val="tx1"/>
                          </a:solidFill>
                          <a:effectLst/>
                        </a:rPr>
                        <a:t>eğitimi</a:t>
                      </a:r>
                      <a:r>
                        <a:rPr lang="en-US" sz="1400" dirty="0">
                          <a:solidFill>
                            <a:schemeClr val="tx1"/>
                          </a:solidFill>
                          <a:effectLst/>
                        </a:rPr>
                        <a:t> </a:t>
                      </a:r>
                      <a:r>
                        <a:rPr lang="en-US" sz="1400" dirty="0" err="1">
                          <a:solidFill>
                            <a:schemeClr val="tx1"/>
                          </a:solidFill>
                          <a:effectLst/>
                        </a:rPr>
                        <a:t>gerekebilir</a:t>
                      </a:r>
                      <a:r>
                        <a:rPr lang="en-US" sz="1400" dirty="0">
                          <a:solidFill>
                            <a:schemeClr val="tx1"/>
                          </a:solidFill>
                          <a:effectLst/>
                        </a:rPr>
                        <a:t>.</a:t>
                      </a:r>
                      <a:endParaRPr lang="tr-TR" sz="1400" dirty="0">
                        <a:solidFill>
                          <a:schemeClr val="tx1"/>
                        </a:solidFill>
                        <a:effectLst/>
                      </a:endParaRPr>
                    </a:p>
                    <a:p>
                      <a:pPr marL="1143000" marR="56515" lvl="2" indent="-228600">
                        <a:spcBef>
                          <a:spcPts val="110"/>
                        </a:spcBef>
                        <a:spcAft>
                          <a:spcPts val="0"/>
                        </a:spcAft>
                        <a:buSzPts val="1100"/>
                        <a:buFont typeface="Courier New" panose="02070309020205020404" pitchFamily="49" charset="0"/>
                        <a:buChar char="o"/>
                        <a:tabLst>
                          <a:tab pos="984250" algn="l"/>
                          <a:tab pos="984885" algn="l"/>
                        </a:tabLst>
                      </a:pPr>
                      <a:r>
                        <a:rPr lang="en-US" sz="1400" dirty="0" err="1">
                          <a:solidFill>
                            <a:schemeClr val="tx1"/>
                          </a:solidFill>
                          <a:effectLst/>
                        </a:rPr>
                        <a:t>Mümkün</a:t>
                      </a:r>
                      <a:r>
                        <a:rPr lang="en-US" sz="1400" dirty="0">
                          <a:solidFill>
                            <a:schemeClr val="tx1"/>
                          </a:solidFill>
                          <a:effectLst/>
                        </a:rPr>
                        <a:t> </a:t>
                      </a:r>
                      <a:r>
                        <a:rPr lang="en-US" sz="1400" dirty="0" err="1">
                          <a:solidFill>
                            <a:schemeClr val="tx1"/>
                          </a:solidFill>
                          <a:effectLst/>
                        </a:rPr>
                        <a:t>oldukça</a:t>
                      </a:r>
                      <a:r>
                        <a:rPr lang="en-US" sz="1400" dirty="0">
                          <a:solidFill>
                            <a:schemeClr val="tx1"/>
                          </a:solidFill>
                          <a:effectLst/>
                        </a:rPr>
                        <a:t> </a:t>
                      </a:r>
                      <a:r>
                        <a:rPr lang="en-US" sz="1400" dirty="0" err="1">
                          <a:solidFill>
                            <a:schemeClr val="tx1"/>
                          </a:solidFill>
                          <a:effectLst/>
                        </a:rPr>
                        <a:t>ekipmanın</a:t>
                      </a:r>
                      <a:r>
                        <a:rPr lang="en-US" sz="1400" dirty="0">
                          <a:solidFill>
                            <a:schemeClr val="tx1"/>
                          </a:solidFill>
                          <a:effectLst/>
                        </a:rPr>
                        <a:t> </a:t>
                      </a:r>
                      <a:r>
                        <a:rPr lang="en-US" sz="1400" dirty="0" err="1">
                          <a:solidFill>
                            <a:schemeClr val="tx1"/>
                          </a:solidFill>
                          <a:effectLst/>
                        </a:rPr>
                        <a:t>enfeksiyöz</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non-</a:t>
                      </a:r>
                      <a:r>
                        <a:rPr lang="en-US" sz="1400" dirty="0" err="1">
                          <a:solidFill>
                            <a:schemeClr val="tx1"/>
                          </a:solidFill>
                          <a:effectLst/>
                        </a:rPr>
                        <a:t>enfeksiyöz</a:t>
                      </a:r>
                      <a:r>
                        <a:rPr lang="en-US" sz="1400" dirty="0">
                          <a:solidFill>
                            <a:schemeClr val="tx1"/>
                          </a:solidFill>
                          <a:effectLst/>
                        </a:rPr>
                        <a:t> </a:t>
                      </a:r>
                      <a:r>
                        <a:rPr lang="en-US" sz="1400" dirty="0" err="1">
                          <a:solidFill>
                            <a:schemeClr val="tx1"/>
                          </a:solidFill>
                          <a:effectLst/>
                        </a:rPr>
                        <a:t>alanlar</a:t>
                      </a:r>
                      <a:r>
                        <a:rPr lang="en-US" sz="1400" dirty="0">
                          <a:solidFill>
                            <a:schemeClr val="tx1"/>
                          </a:solidFill>
                          <a:effectLst/>
                        </a:rPr>
                        <a:t> </a:t>
                      </a:r>
                      <a:r>
                        <a:rPr lang="en-US" sz="1400" dirty="0" err="1">
                          <a:solidFill>
                            <a:schemeClr val="tx1"/>
                          </a:solidFill>
                          <a:effectLst/>
                        </a:rPr>
                        <a:t>arasında</a:t>
                      </a:r>
                      <a:r>
                        <a:rPr lang="en-US" sz="1400" dirty="0">
                          <a:solidFill>
                            <a:schemeClr val="tx1"/>
                          </a:solidFill>
                          <a:effectLst/>
                        </a:rPr>
                        <a:t> </a:t>
                      </a:r>
                      <a:r>
                        <a:rPr lang="en-US" sz="1400" dirty="0" err="1">
                          <a:solidFill>
                            <a:schemeClr val="tx1"/>
                          </a:solidFill>
                          <a:effectLst/>
                        </a:rPr>
                        <a:t>hareket</a:t>
                      </a:r>
                      <a:r>
                        <a:rPr lang="en-US" sz="1400" dirty="0">
                          <a:solidFill>
                            <a:schemeClr val="tx1"/>
                          </a:solidFill>
                          <a:effectLst/>
                        </a:rPr>
                        <a:t> </a:t>
                      </a:r>
                      <a:r>
                        <a:rPr lang="en-US" sz="1400" dirty="0" err="1">
                          <a:solidFill>
                            <a:schemeClr val="tx1"/>
                          </a:solidFill>
                          <a:effectLst/>
                        </a:rPr>
                        <a:t>etmesini</a:t>
                      </a:r>
                      <a:r>
                        <a:rPr lang="en-US" sz="1400" dirty="0">
                          <a:solidFill>
                            <a:schemeClr val="tx1"/>
                          </a:solidFill>
                          <a:effectLst/>
                        </a:rPr>
                        <a:t> </a:t>
                      </a:r>
                      <a:r>
                        <a:rPr lang="en-US" sz="1400" dirty="0" err="1">
                          <a:solidFill>
                            <a:schemeClr val="tx1"/>
                          </a:solidFill>
                          <a:effectLst/>
                        </a:rPr>
                        <a:t>önleyin</a:t>
                      </a:r>
                      <a:r>
                        <a:rPr lang="en-US" sz="1400" dirty="0">
                          <a:solidFill>
                            <a:schemeClr val="tx1"/>
                          </a:solidFill>
                          <a:effectLst/>
                        </a:rPr>
                        <a:t>.</a:t>
                      </a:r>
                      <a:endParaRPr lang="tr-TR" sz="1400" dirty="0">
                        <a:solidFill>
                          <a:schemeClr val="tx1"/>
                        </a:solidFill>
                        <a:effectLst/>
                      </a:endParaRPr>
                    </a:p>
                    <a:p>
                      <a:pPr marL="1143000" marR="57150" lvl="2" indent="-228600">
                        <a:spcBef>
                          <a:spcPts val="85"/>
                        </a:spcBef>
                        <a:spcAft>
                          <a:spcPts val="0"/>
                        </a:spcAft>
                        <a:buSzPts val="1100"/>
                        <a:buFont typeface="Courier New" panose="02070309020205020404" pitchFamily="49" charset="0"/>
                        <a:buChar char="o"/>
                        <a:tabLst>
                          <a:tab pos="984250" algn="l"/>
                          <a:tab pos="984885" algn="l"/>
                        </a:tabLst>
                      </a:pPr>
                      <a:r>
                        <a:rPr lang="en-US" sz="1400" dirty="0" err="1">
                          <a:solidFill>
                            <a:schemeClr val="tx1"/>
                          </a:solidFill>
                          <a:effectLst/>
                        </a:rPr>
                        <a:t>Mümkün</a:t>
                      </a:r>
                      <a:r>
                        <a:rPr lang="en-US" sz="1400" dirty="0">
                          <a:solidFill>
                            <a:schemeClr val="tx1"/>
                          </a:solidFill>
                          <a:effectLst/>
                        </a:rPr>
                        <a:t> </a:t>
                      </a:r>
                      <a:r>
                        <a:rPr lang="en-US" sz="1400" dirty="0" err="1">
                          <a:solidFill>
                            <a:schemeClr val="tx1"/>
                          </a:solidFill>
                          <a:effectLst/>
                        </a:rPr>
                        <a:t>oldukça</a:t>
                      </a:r>
                      <a:r>
                        <a:rPr lang="en-US" sz="1400" dirty="0">
                          <a:solidFill>
                            <a:schemeClr val="tx1"/>
                          </a:solidFill>
                          <a:effectLst/>
                        </a:rPr>
                        <a:t>, </a:t>
                      </a:r>
                      <a:r>
                        <a:rPr lang="en-US" sz="1400" dirty="0" err="1">
                          <a:solidFill>
                            <a:schemeClr val="tx1"/>
                          </a:solidFill>
                          <a:effectLst/>
                        </a:rPr>
                        <a:t>özel</a:t>
                      </a:r>
                      <a:r>
                        <a:rPr lang="en-US" sz="1400" dirty="0">
                          <a:solidFill>
                            <a:schemeClr val="tx1"/>
                          </a:solidFill>
                          <a:effectLst/>
                        </a:rPr>
                        <a:t> </a:t>
                      </a:r>
                      <a:r>
                        <a:rPr lang="en-US" sz="1400" dirty="0" err="1">
                          <a:solidFill>
                            <a:schemeClr val="tx1"/>
                          </a:solidFill>
                          <a:effectLst/>
                        </a:rPr>
                        <a:t>ekipmanı</a:t>
                      </a:r>
                      <a:r>
                        <a:rPr lang="en-US" sz="1400" dirty="0">
                          <a:solidFill>
                            <a:schemeClr val="tx1"/>
                          </a:solidFill>
                          <a:effectLst/>
                        </a:rPr>
                        <a:t> </a:t>
                      </a:r>
                      <a:r>
                        <a:rPr lang="en-US" sz="1400" dirty="0" err="1">
                          <a:solidFill>
                            <a:schemeClr val="tx1"/>
                          </a:solidFill>
                          <a:effectLst/>
                        </a:rPr>
                        <a:t>izolasyon</a:t>
                      </a:r>
                      <a:r>
                        <a:rPr lang="en-US" sz="1400" dirty="0">
                          <a:solidFill>
                            <a:schemeClr val="tx1"/>
                          </a:solidFill>
                          <a:effectLst/>
                        </a:rPr>
                        <a:t> </a:t>
                      </a:r>
                      <a:r>
                        <a:rPr lang="en-US" sz="1400" dirty="0" err="1">
                          <a:solidFill>
                            <a:schemeClr val="tx1"/>
                          </a:solidFill>
                          <a:effectLst/>
                        </a:rPr>
                        <a:t>bölgelerinde</a:t>
                      </a:r>
                      <a:r>
                        <a:rPr lang="en-US" sz="1400" dirty="0">
                          <a:solidFill>
                            <a:schemeClr val="tx1"/>
                          </a:solidFill>
                          <a:effectLst/>
                        </a:rPr>
                        <a:t> </a:t>
                      </a:r>
                      <a:r>
                        <a:rPr lang="en-US" sz="1400" dirty="0" err="1">
                          <a:solidFill>
                            <a:schemeClr val="tx1"/>
                          </a:solidFill>
                          <a:effectLst/>
                        </a:rPr>
                        <a:t>tutun</a:t>
                      </a:r>
                      <a:r>
                        <a:rPr lang="en-US" sz="1400" dirty="0">
                          <a:solidFill>
                            <a:schemeClr val="tx1"/>
                          </a:solidFill>
                          <a:effectLst/>
                        </a:rPr>
                        <a:t>, </a:t>
                      </a:r>
                      <a:r>
                        <a:rPr lang="en-US" sz="1400" dirty="0" err="1">
                          <a:solidFill>
                            <a:schemeClr val="tx1"/>
                          </a:solidFill>
                          <a:effectLst/>
                        </a:rPr>
                        <a:t>ancak</a:t>
                      </a:r>
                      <a:r>
                        <a:rPr lang="en-US" sz="1400" dirty="0">
                          <a:solidFill>
                            <a:schemeClr val="tx1"/>
                          </a:solidFill>
                          <a:effectLst/>
                        </a:rPr>
                        <a:t> </a:t>
                      </a:r>
                      <a:r>
                        <a:rPr lang="en-US" sz="1400" dirty="0" err="1">
                          <a:solidFill>
                            <a:schemeClr val="tx1"/>
                          </a:solidFill>
                          <a:effectLst/>
                        </a:rPr>
                        <a:t>harici</a:t>
                      </a:r>
                      <a:r>
                        <a:rPr lang="en-US" sz="1400" dirty="0">
                          <a:solidFill>
                            <a:schemeClr val="tx1"/>
                          </a:solidFill>
                          <a:effectLst/>
                        </a:rPr>
                        <a:t> </a:t>
                      </a:r>
                      <a:r>
                        <a:rPr lang="en-US" sz="1400" dirty="0" err="1">
                          <a:solidFill>
                            <a:schemeClr val="tx1"/>
                          </a:solidFill>
                          <a:effectLst/>
                        </a:rPr>
                        <a:t>ekipmanı</a:t>
                      </a:r>
                      <a:r>
                        <a:rPr lang="en-US" sz="1400" dirty="0">
                          <a:solidFill>
                            <a:schemeClr val="tx1"/>
                          </a:solidFill>
                          <a:effectLst/>
                        </a:rPr>
                        <a:t> </a:t>
                      </a:r>
                      <a:r>
                        <a:rPr lang="en-US" sz="1400" dirty="0" err="1">
                          <a:solidFill>
                            <a:schemeClr val="tx1"/>
                          </a:solidFill>
                          <a:effectLst/>
                        </a:rPr>
                        <a:t>hastanın</a:t>
                      </a:r>
                      <a:r>
                        <a:rPr lang="en-US" sz="1400" dirty="0">
                          <a:solidFill>
                            <a:schemeClr val="tx1"/>
                          </a:solidFill>
                          <a:effectLst/>
                        </a:rPr>
                        <a:t> </a:t>
                      </a:r>
                      <a:r>
                        <a:rPr lang="en-US" sz="1400" dirty="0" err="1">
                          <a:solidFill>
                            <a:schemeClr val="tx1"/>
                          </a:solidFill>
                          <a:effectLst/>
                        </a:rPr>
                        <a:t>odasında</a:t>
                      </a:r>
                      <a:r>
                        <a:rPr lang="en-US" sz="1400" dirty="0">
                          <a:solidFill>
                            <a:schemeClr val="tx1"/>
                          </a:solidFill>
                          <a:effectLst/>
                        </a:rPr>
                        <a:t> </a:t>
                      </a:r>
                      <a:r>
                        <a:rPr lang="en-US" sz="1400" dirty="0" err="1">
                          <a:solidFill>
                            <a:schemeClr val="tx1"/>
                          </a:solidFill>
                          <a:effectLst/>
                        </a:rPr>
                        <a:t>saklamaktan</a:t>
                      </a:r>
                      <a:r>
                        <a:rPr lang="en-US" sz="1400" dirty="0">
                          <a:solidFill>
                            <a:schemeClr val="tx1"/>
                          </a:solidFill>
                          <a:effectLst/>
                        </a:rPr>
                        <a:t> </a:t>
                      </a:r>
                      <a:r>
                        <a:rPr lang="en-US" sz="1400" dirty="0" err="1">
                          <a:solidFill>
                            <a:schemeClr val="tx1"/>
                          </a:solidFill>
                          <a:effectLst/>
                        </a:rPr>
                        <a:t>kaçının</a:t>
                      </a:r>
                      <a:r>
                        <a:rPr lang="en-US" sz="1400" dirty="0">
                          <a:solidFill>
                            <a:schemeClr val="tx1"/>
                          </a:solidFill>
                          <a:effectLst/>
                        </a:rPr>
                        <a:t>.</a:t>
                      </a:r>
                      <a:endParaRPr lang="tr-TR" sz="1400" dirty="0">
                        <a:solidFill>
                          <a:schemeClr val="tx1"/>
                        </a:solidFill>
                        <a:effectLst/>
                        <a:latin typeface="Arial" panose="020B0604020202020204" pitchFamily="34" charset="0"/>
                        <a:ea typeface="Courier New" panose="02070309020205020404" pitchFamily="49"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7474726"/>
                  </a:ext>
                </a:extLst>
              </a:tr>
              <a:tr h="641886">
                <a:tc>
                  <a:txBody>
                    <a:bodyPr/>
                    <a:lstStyle/>
                    <a:p>
                      <a:pPr marL="69850">
                        <a:spcAft>
                          <a:spcPts val="0"/>
                        </a:spcAft>
                      </a:pPr>
                      <a:r>
                        <a:rPr lang="en-US" sz="1400">
                          <a:solidFill>
                            <a:schemeClr val="tx1"/>
                          </a:solidFill>
                          <a:effectLst/>
                        </a:rPr>
                        <a:t>6.11</a:t>
                      </a:r>
                      <a:endParaRPr lang="tr-TR" sz="14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342900" marR="60325" lvl="0" indent="-342900" algn="just">
                        <a:lnSpc>
                          <a:spcPct val="107000"/>
                        </a:lnSpc>
                        <a:spcAft>
                          <a:spcPts val="0"/>
                        </a:spcAft>
                        <a:buSzPts val="1100"/>
                        <a:buFont typeface="Symbol" panose="05050102010706020507" pitchFamily="18" charset="2"/>
                        <a:buChar char=""/>
                        <a:tabLst>
                          <a:tab pos="299085" algn="l"/>
                        </a:tabLst>
                      </a:pPr>
                      <a:r>
                        <a:rPr lang="en-US" sz="1400" dirty="0" err="1">
                          <a:solidFill>
                            <a:schemeClr val="tx1"/>
                          </a:solidFill>
                          <a:effectLst/>
                        </a:rPr>
                        <a:t>Ventile</a:t>
                      </a:r>
                      <a:r>
                        <a:rPr lang="en-US" sz="1400" dirty="0">
                          <a:solidFill>
                            <a:schemeClr val="tx1"/>
                          </a:solidFill>
                          <a:effectLst/>
                        </a:rPr>
                        <a:t> </a:t>
                      </a:r>
                      <a:r>
                        <a:rPr lang="en-US" sz="1400" dirty="0" err="1">
                          <a:solidFill>
                            <a:schemeClr val="tx1"/>
                          </a:solidFill>
                          <a:effectLst/>
                        </a:rPr>
                        <a:t>edilen</a:t>
                      </a:r>
                      <a:r>
                        <a:rPr lang="en-US" sz="1400" dirty="0">
                          <a:solidFill>
                            <a:schemeClr val="tx1"/>
                          </a:solidFill>
                          <a:effectLst/>
                        </a:rPr>
                        <a:t> </a:t>
                      </a:r>
                      <a:r>
                        <a:rPr lang="en-US" sz="1400" dirty="0" err="1">
                          <a:solidFill>
                            <a:schemeClr val="tx1"/>
                          </a:solidFill>
                          <a:effectLst/>
                        </a:rPr>
                        <a:t>veya</a:t>
                      </a:r>
                      <a:r>
                        <a:rPr lang="en-US" sz="1400" dirty="0">
                          <a:solidFill>
                            <a:schemeClr val="tx1"/>
                          </a:solidFill>
                          <a:effectLst/>
                        </a:rPr>
                        <a:t> </a:t>
                      </a:r>
                      <a:r>
                        <a:rPr lang="en-US" sz="1400" dirty="0" err="1">
                          <a:solidFill>
                            <a:schemeClr val="tx1"/>
                          </a:solidFill>
                          <a:effectLst/>
                        </a:rPr>
                        <a:t>trakeostomili</a:t>
                      </a:r>
                      <a:r>
                        <a:rPr lang="en-US" sz="1400" dirty="0">
                          <a:solidFill>
                            <a:schemeClr val="tx1"/>
                          </a:solidFill>
                          <a:effectLst/>
                        </a:rPr>
                        <a:t> </a:t>
                      </a:r>
                      <a:r>
                        <a:rPr lang="en-US" sz="1400" dirty="0" err="1">
                          <a:solidFill>
                            <a:schemeClr val="tx1"/>
                          </a:solidFill>
                          <a:effectLst/>
                        </a:rPr>
                        <a:t>hastalarla</a:t>
                      </a:r>
                      <a:r>
                        <a:rPr lang="en-US" sz="1400" dirty="0">
                          <a:solidFill>
                            <a:schemeClr val="tx1"/>
                          </a:solidFill>
                          <a:effectLst/>
                        </a:rPr>
                        <a:t> </a:t>
                      </a:r>
                      <a:r>
                        <a:rPr lang="en-US" sz="1400" dirty="0" err="1">
                          <a:solidFill>
                            <a:schemeClr val="tx1"/>
                          </a:solidFill>
                          <a:effectLst/>
                        </a:rPr>
                        <a:t>aktivite</a:t>
                      </a:r>
                      <a:r>
                        <a:rPr lang="en-US" sz="1400" dirty="0">
                          <a:solidFill>
                            <a:schemeClr val="tx1"/>
                          </a:solidFill>
                          <a:effectLst/>
                        </a:rPr>
                        <a:t> </a:t>
                      </a:r>
                      <a:r>
                        <a:rPr lang="en-US" sz="1400" dirty="0" err="1">
                          <a:solidFill>
                            <a:schemeClr val="tx1"/>
                          </a:solidFill>
                          <a:effectLst/>
                        </a:rPr>
                        <a:t>yaparken</a:t>
                      </a:r>
                      <a:r>
                        <a:rPr lang="en-US" sz="1400" dirty="0">
                          <a:solidFill>
                            <a:schemeClr val="tx1"/>
                          </a:solidFill>
                          <a:effectLst/>
                        </a:rPr>
                        <a:t>, </a:t>
                      </a:r>
                      <a:r>
                        <a:rPr lang="en-US" sz="1400" dirty="0" err="1">
                          <a:solidFill>
                            <a:schemeClr val="tx1"/>
                          </a:solidFill>
                          <a:effectLst/>
                        </a:rPr>
                        <a:t>hava</a:t>
                      </a:r>
                      <a:r>
                        <a:rPr lang="en-US" sz="1400" dirty="0">
                          <a:solidFill>
                            <a:schemeClr val="tx1"/>
                          </a:solidFill>
                          <a:effectLst/>
                        </a:rPr>
                        <a:t> </a:t>
                      </a:r>
                      <a:r>
                        <a:rPr lang="en-US" sz="1400" dirty="0" err="1">
                          <a:solidFill>
                            <a:schemeClr val="tx1"/>
                          </a:solidFill>
                          <a:effectLst/>
                        </a:rPr>
                        <a:t>yolu</a:t>
                      </a:r>
                      <a:r>
                        <a:rPr lang="en-US" sz="1400" dirty="0">
                          <a:solidFill>
                            <a:schemeClr val="tx1"/>
                          </a:solidFill>
                          <a:effectLst/>
                        </a:rPr>
                        <a:t> </a:t>
                      </a:r>
                      <a:r>
                        <a:rPr lang="en-US" sz="1400" dirty="0" err="1">
                          <a:solidFill>
                            <a:schemeClr val="tx1"/>
                          </a:solidFill>
                          <a:effectLst/>
                        </a:rPr>
                        <a:t>güvenliğinin</a:t>
                      </a:r>
                      <a:r>
                        <a:rPr lang="en-US" sz="1400" dirty="0">
                          <a:solidFill>
                            <a:schemeClr val="tx1"/>
                          </a:solidFill>
                          <a:effectLst/>
                        </a:rPr>
                        <a:t> </a:t>
                      </a:r>
                      <a:r>
                        <a:rPr lang="en-US" sz="1400" dirty="0" err="1">
                          <a:solidFill>
                            <a:schemeClr val="tx1"/>
                          </a:solidFill>
                          <a:effectLst/>
                        </a:rPr>
                        <a:t>dikkate</a:t>
                      </a:r>
                      <a:r>
                        <a:rPr lang="en-US" sz="1400" dirty="0">
                          <a:solidFill>
                            <a:schemeClr val="tx1"/>
                          </a:solidFill>
                          <a:effectLst/>
                        </a:rPr>
                        <a:t> </a:t>
                      </a:r>
                      <a:r>
                        <a:rPr lang="en-US" sz="1400" dirty="0" err="1">
                          <a:solidFill>
                            <a:schemeClr val="tx1"/>
                          </a:solidFill>
                          <a:effectLst/>
                        </a:rPr>
                        <a:t>alındığından</a:t>
                      </a:r>
                      <a:r>
                        <a:rPr lang="en-US" sz="1400" dirty="0">
                          <a:solidFill>
                            <a:schemeClr val="tx1"/>
                          </a:solidFill>
                          <a:effectLst/>
                        </a:rPr>
                        <a:t> </a:t>
                      </a:r>
                      <a:r>
                        <a:rPr lang="en-US" sz="1400" dirty="0" err="1">
                          <a:solidFill>
                            <a:schemeClr val="tx1"/>
                          </a:solidFill>
                          <a:effectLst/>
                        </a:rPr>
                        <a:t>ve</a:t>
                      </a:r>
                      <a:r>
                        <a:rPr lang="en-US" sz="1400" dirty="0">
                          <a:solidFill>
                            <a:schemeClr val="tx1"/>
                          </a:solidFill>
                          <a:effectLst/>
                        </a:rPr>
                        <a:t> </a:t>
                      </a:r>
                      <a:r>
                        <a:rPr lang="en-US" sz="1400" dirty="0" err="1">
                          <a:solidFill>
                            <a:schemeClr val="tx1"/>
                          </a:solidFill>
                          <a:effectLst/>
                        </a:rPr>
                        <a:t>korunduğundan</a:t>
                      </a:r>
                      <a:r>
                        <a:rPr lang="en-US" sz="1400" dirty="0">
                          <a:solidFill>
                            <a:schemeClr val="tx1"/>
                          </a:solidFill>
                          <a:effectLst/>
                        </a:rPr>
                        <a:t> </a:t>
                      </a:r>
                      <a:r>
                        <a:rPr lang="en-US" sz="1400" dirty="0" err="1">
                          <a:solidFill>
                            <a:schemeClr val="tx1"/>
                          </a:solidFill>
                          <a:effectLst/>
                        </a:rPr>
                        <a:t>emin</a:t>
                      </a:r>
                      <a:r>
                        <a:rPr lang="en-US" sz="1400" dirty="0">
                          <a:solidFill>
                            <a:schemeClr val="tx1"/>
                          </a:solidFill>
                          <a:effectLst/>
                        </a:rPr>
                        <a:t> </a:t>
                      </a:r>
                      <a:r>
                        <a:rPr lang="en-US" sz="1400" dirty="0" err="1">
                          <a:solidFill>
                            <a:schemeClr val="tx1"/>
                          </a:solidFill>
                          <a:effectLst/>
                        </a:rPr>
                        <a:t>olun</a:t>
                      </a:r>
                      <a:r>
                        <a:rPr lang="en-US" sz="1400" dirty="0">
                          <a:solidFill>
                            <a:schemeClr val="tx1"/>
                          </a:solidFill>
                          <a:effectLst/>
                        </a:rPr>
                        <a:t>, </a:t>
                      </a:r>
                      <a:r>
                        <a:rPr lang="en-US" sz="1400" dirty="0" err="1">
                          <a:solidFill>
                            <a:schemeClr val="tx1"/>
                          </a:solidFill>
                          <a:effectLst/>
                        </a:rPr>
                        <a:t>örneğin</a:t>
                      </a:r>
                      <a:r>
                        <a:rPr lang="en-US" sz="1400" dirty="0">
                          <a:solidFill>
                            <a:schemeClr val="tx1"/>
                          </a:solidFill>
                          <a:effectLst/>
                        </a:rPr>
                        <a:t> </a:t>
                      </a:r>
                      <a:r>
                        <a:rPr lang="en-US" sz="1400" dirty="0" err="1">
                          <a:solidFill>
                            <a:schemeClr val="tx1"/>
                          </a:solidFill>
                          <a:effectLst/>
                        </a:rPr>
                        <a:t>ventilatör</a:t>
                      </a:r>
                      <a:r>
                        <a:rPr lang="en-US" sz="1400" dirty="0">
                          <a:solidFill>
                            <a:schemeClr val="tx1"/>
                          </a:solidFill>
                          <a:effectLst/>
                        </a:rPr>
                        <a:t> </a:t>
                      </a:r>
                      <a:r>
                        <a:rPr lang="en-US" sz="1400" dirty="0" err="1">
                          <a:solidFill>
                            <a:schemeClr val="tx1"/>
                          </a:solidFill>
                          <a:effectLst/>
                        </a:rPr>
                        <a:t>bağlantılarının</a:t>
                      </a:r>
                      <a:r>
                        <a:rPr lang="en-US" sz="1400" dirty="0">
                          <a:solidFill>
                            <a:schemeClr val="tx1"/>
                          </a:solidFill>
                          <a:effectLst/>
                        </a:rPr>
                        <a:t> / </a:t>
                      </a:r>
                      <a:r>
                        <a:rPr lang="en-US" sz="1400" dirty="0" err="1">
                          <a:solidFill>
                            <a:schemeClr val="tx1"/>
                          </a:solidFill>
                          <a:effectLst/>
                        </a:rPr>
                        <a:t>tüplerinin</a:t>
                      </a:r>
                      <a:r>
                        <a:rPr lang="en-US" sz="1400" dirty="0">
                          <a:solidFill>
                            <a:schemeClr val="tx1"/>
                          </a:solidFill>
                          <a:effectLst/>
                        </a:rPr>
                        <a:t> </a:t>
                      </a:r>
                      <a:r>
                        <a:rPr lang="en-US" sz="1400" dirty="0" err="1">
                          <a:solidFill>
                            <a:schemeClr val="tx1"/>
                          </a:solidFill>
                          <a:effectLst/>
                        </a:rPr>
                        <a:t>yanlışlıkla</a:t>
                      </a:r>
                      <a:r>
                        <a:rPr lang="en-US" sz="1400" dirty="0">
                          <a:solidFill>
                            <a:schemeClr val="tx1"/>
                          </a:solidFill>
                          <a:effectLst/>
                        </a:rPr>
                        <a:t> </a:t>
                      </a:r>
                      <a:r>
                        <a:rPr lang="en-US" sz="1400" dirty="0" err="1">
                          <a:solidFill>
                            <a:schemeClr val="tx1"/>
                          </a:solidFill>
                          <a:effectLst/>
                        </a:rPr>
                        <a:t>bağlantılarının</a:t>
                      </a:r>
                      <a:r>
                        <a:rPr lang="en-US" sz="1400" dirty="0">
                          <a:solidFill>
                            <a:schemeClr val="tx1"/>
                          </a:solidFill>
                          <a:effectLst/>
                        </a:rPr>
                        <a:t> </a:t>
                      </a:r>
                      <a:r>
                        <a:rPr lang="en-US" sz="1400" dirty="0" err="1">
                          <a:solidFill>
                            <a:schemeClr val="tx1"/>
                          </a:solidFill>
                          <a:effectLst/>
                        </a:rPr>
                        <a:t>kesilmesini</a:t>
                      </a:r>
                      <a:r>
                        <a:rPr lang="en-US" sz="1400" dirty="0">
                          <a:solidFill>
                            <a:schemeClr val="tx1"/>
                          </a:solidFill>
                          <a:effectLst/>
                        </a:rPr>
                        <a:t> </a:t>
                      </a:r>
                      <a:r>
                        <a:rPr lang="en-US" sz="1400" dirty="0" err="1">
                          <a:solidFill>
                            <a:schemeClr val="tx1"/>
                          </a:solidFill>
                          <a:effectLst/>
                        </a:rPr>
                        <a:t>önlemek</a:t>
                      </a:r>
                      <a:r>
                        <a:rPr lang="en-US" sz="1400" dirty="0">
                          <a:solidFill>
                            <a:schemeClr val="tx1"/>
                          </a:solidFill>
                          <a:effectLst/>
                        </a:rPr>
                        <a:t> </a:t>
                      </a:r>
                      <a:r>
                        <a:rPr lang="en-US" sz="1400" dirty="0" err="1">
                          <a:solidFill>
                            <a:schemeClr val="tx1"/>
                          </a:solidFill>
                          <a:effectLst/>
                        </a:rPr>
                        <a:t>için</a:t>
                      </a:r>
                      <a:r>
                        <a:rPr lang="en-US" sz="1400" dirty="0">
                          <a:solidFill>
                            <a:schemeClr val="tx1"/>
                          </a:solidFill>
                          <a:effectLst/>
                        </a:rPr>
                        <a:t> </a:t>
                      </a:r>
                      <a:r>
                        <a:rPr lang="en-US" sz="1400" dirty="0" err="1">
                          <a:solidFill>
                            <a:schemeClr val="tx1"/>
                          </a:solidFill>
                          <a:effectLst/>
                        </a:rPr>
                        <a:t>özel</a:t>
                      </a:r>
                      <a:r>
                        <a:rPr lang="en-US" sz="1400" dirty="0">
                          <a:solidFill>
                            <a:schemeClr val="tx1"/>
                          </a:solidFill>
                          <a:effectLst/>
                        </a:rPr>
                        <a:t> </a:t>
                      </a:r>
                      <a:r>
                        <a:rPr lang="en-US" sz="1400" dirty="0" err="1">
                          <a:solidFill>
                            <a:schemeClr val="tx1"/>
                          </a:solidFill>
                          <a:effectLst/>
                        </a:rPr>
                        <a:t>hava</a:t>
                      </a:r>
                      <a:r>
                        <a:rPr lang="en-US" sz="1400" dirty="0">
                          <a:solidFill>
                            <a:schemeClr val="tx1"/>
                          </a:solidFill>
                          <a:effectLst/>
                        </a:rPr>
                        <a:t> </a:t>
                      </a:r>
                      <a:r>
                        <a:rPr lang="en-US" sz="1400" dirty="0" err="1">
                          <a:solidFill>
                            <a:schemeClr val="tx1"/>
                          </a:solidFill>
                          <a:effectLst/>
                        </a:rPr>
                        <a:t>yolu</a:t>
                      </a:r>
                      <a:r>
                        <a:rPr lang="en-US" sz="1400" dirty="0">
                          <a:solidFill>
                            <a:schemeClr val="tx1"/>
                          </a:solidFill>
                          <a:effectLst/>
                        </a:rPr>
                        <a:t> </a:t>
                      </a:r>
                      <a:r>
                        <a:rPr lang="en-US" sz="1400" dirty="0" err="1">
                          <a:solidFill>
                            <a:schemeClr val="tx1"/>
                          </a:solidFill>
                          <a:effectLst/>
                        </a:rPr>
                        <a:t>personeli</a:t>
                      </a:r>
                      <a:r>
                        <a:rPr lang="en-US" sz="1400" dirty="0">
                          <a:solidFill>
                            <a:schemeClr val="tx1"/>
                          </a:solidFill>
                          <a:effectLst/>
                        </a:rPr>
                        <a:t> </a:t>
                      </a:r>
                      <a:r>
                        <a:rPr lang="en-US" sz="1400" dirty="0" err="1">
                          <a:solidFill>
                            <a:schemeClr val="tx1"/>
                          </a:solidFill>
                          <a:effectLst/>
                        </a:rPr>
                        <a:t>olması</a:t>
                      </a:r>
                      <a:r>
                        <a:rPr lang="en-US" sz="1400" dirty="0">
                          <a:solidFill>
                            <a:schemeClr val="tx1"/>
                          </a:solidFill>
                          <a:effectLst/>
                        </a:rPr>
                        <a:t> </a:t>
                      </a:r>
                      <a:r>
                        <a:rPr lang="en-US" sz="1400" dirty="0" err="1">
                          <a:solidFill>
                            <a:schemeClr val="tx1"/>
                          </a:solidFill>
                          <a:effectLst/>
                        </a:rPr>
                        <a:t>gibi</a:t>
                      </a:r>
                      <a:r>
                        <a:rPr lang="en-US" sz="1400" dirty="0">
                          <a:solidFill>
                            <a:schemeClr val="tx1"/>
                          </a:solidFill>
                          <a:effectLst/>
                        </a:rPr>
                        <a:t>.</a:t>
                      </a:r>
                      <a:endParaRPr lang="tr-TR" sz="1400" dirty="0">
                        <a:solidFill>
                          <a:schemeClr val="tx1"/>
                        </a:solidFill>
                        <a:effectLst/>
                        <a:latin typeface="Arial" panose="020B0604020202020204" pitchFamily="34" charset="0"/>
                        <a:ea typeface="Symbol" panose="05050102010706020507" pitchFamily="18" charset="2"/>
                        <a:cs typeface="Symbol" panose="05050102010706020507" pitchFamily="18" charset="2"/>
                      </a:endParaRPr>
                    </a:p>
                  </a:txBody>
                  <a:tcPr marL="0" marR="0" marT="0" marB="0">
                    <a:solidFill>
                      <a:schemeClr val="accent2">
                        <a:lumMod val="60000"/>
                        <a:lumOff val="40000"/>
                      </a:schemeClr>
                    </a:solidFill>
                  </a:tcPr>
                </a:tc>
                <a:extLst>
                  <a:ext uri="{0D108BD9-81ED-4DB2-BD59-A6C34878D82A}">
                    <a16:rowId xmlns:a16="http://schemas.microsoft.com/office/drawing/2014/main" val="1853079342"/>
                  </a:ext>
                </a:extLst>
              </a:tr>
            </a:tbl>
          </a:graphicData>
        </a:graphic>
      </p:graphicFrame>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8450" algn="l"/>
              </a:tabLst>
              <a:defRPr>
                <a:solidFill>
                  <a:schemeClr val="tx1"/>
                </a:solidFill>
                <a:latin typeface="Arial" panose="020B0604020202020204" pitchFamily="34" charset="0"/>
              </a:defRPr>
            </a:lvl1pPr>
            <a:lvl2pPr eaLnBrk="0" fontAlgn="base" hangingPunct="0">
              <a:spcBef>
                <a:spcPct val="0"/>
              </a:spcBef>
              <a:spcAft>
                <a:spcPct val="0"/>
              </a:spcAft>
              <a:tabLst>
                <a:tab pos="298450" algn="l"/>
              </a:tabLst>
              <a:defRPr>
                <a:solidFill>
                  <a:schemeClr val="tx1"/>
                </a:solidFill>
                <a:latin typeface="Arial" panose="020B0604020202020204" pitchFamily="34" charset="0"/>
              </a:defRPr>
            </a:lvl2pPr>
            <a:lvl3pPr eaLnBrk="0" fontAlgn="base" hangingPunct="0">
              <a:spcBef>
                <a:spcPct val="0"/>
              </a:spcBef>
              <a:spcAft>
                <a:spcPct val="0"/>
              </a:spcAft>
              <a:tabLst>
                <a:tab pos="298450" algn="l"/>
              </a:tabLst>
              <a:defRPr>
                <a:solidFill>
                  <a:schemeClr val="tx1"/>
                </a:solidFill>
                <a:latin typeface="Arial" panose="020B0604020202020204" pitchFamily="34" charset="0"/>
              </a:defRPr>
            </a:lvl3pPr>
            <a:lvl4pPr eaLnBrk="0" fontAlgn="base" hangingPunct="0">
              <a:spcBef>
                <a:spcPct val="0"/>
              </a:spcBef>
              <a:spcAft>
                <a:spcPct val="0"/>
              </a:spcAft>
              <a:tabLst>
                <a:tab pos="298450" algn="l"/>
              </a:tabLst>
              <a:defRPr>
                <a:solidFill>
                  <a:schemeClr val="tx1"/>
                </a:solidFill>
                <a:latin typeface="Arial" panose="020B0604020202020204" pitchFamily="34" charset="0"/>
              </a:defRPr>
            </a:lvl4pPr>
            <a:lvl5pPr eaLnBrk="0" fontAlgn="base" hangingPunct="0">
              <a:spcBef>
                <a:spcPct val="0"/>
              </a:spcBef>
              <a:spcAft>
                <a:spcPct val="0"/>
              </a:spcAft>
              <a:tabLst>
                <a:tab pos="298450" algn="l"/>
              </a:tabLst>
              <a:defRPr>
                <a:solidFill>
                  <a:schemeClr val="tx1"/>
                </a:solidFill>
                <a:latin typeface="Arial" panose="020B0604020202020204" pitchFamily="34" charset="0"/>
              </a:defRPr>
            </a:lvl5pPr>
            <a:lvl6pPr eaLnBrk="0" fontAlgn="base" hangingPunct="0">
              <a:spcBef>
                <a:spcPct val="0"/>
              </a:spcBef>
              <a:spcAft>
                <a:spcPct val="0"/>
              </a:spcAft>
              <a:tabLst>
                <a:tab pos="298450" algn="l"/>
              </a:tabLst>
              <a:defRPr>
                <a:solidFill>
                  <a:schemeClr val="tx1"/>
                </a:solidFill>
                <a:latin typeface="Arial" panose="020B0604020202020204" pitchFamily="34" charset="0"/>
              </a:defRPr>
            </a:lvl6pPr>
            <a:lvl7pPr eaLnBrk="0" fontAlgn="base" hangingPunct="0">
              <a:spcBef>
                <a:spcPct val="0"/>
              </a:spcBef>
              <a:spcAft>
                <a:spcPct val="0"/>
              </a:spcAft>
              <a:tabLst>
                <a:tab pos="298450" algn="l"/>
              </a:tabLst>
              <a:defRPr>
                <a:solidFill>
                  <a:schemeClr val="tx1"/>
                </a:solidFill>
                <a:latin typeface="Arial" panose="020B0604020202020204" pitchFamily="34" charset="0"/>
              </a:defRPr>
            </a:lvl7pPr>
            <a:lvl8pPr eaLnBrk="0" fontAlgn="base" hangingPunct="0">
              <a:spcBef>
                <a:spcPct val="0"/>
              </a:spcBef>
              <a:spcAft>
                <a:spcPct val="0"/>
              </a:spcAft>
              <a:tabLst>
                <a:tab pos="298450" algn="l"/>
              </a:tabLst>
              <a:defRPr>
                <a:solidFill>
                  <a:schemeClr val="tx1"/>
                </a:solidFill>
                <a:latin typeface="Arial" panose="020B0604020202020204" pitchFamily="34" charset="0"/>
              </a:defRPr>
            </a:lvl8pPr>
            <a:lvl9pPr eaLnBrk="0" fontAlgn="base" hangingPunct="0">
              <a:spcBef>
                <a:spcPct val="0"/>
              </a:spcBef>
              <a:spcAft>
                <a:spcPct val="0"/>
              </a:spcAft>
              <a:tabLst>
                <a:tab pos="2984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8450" algn="l"/>
              </a:tabLst>
            </a:pPr>
            <a:r>
              <a:rPr kumimoji="0" lang="tr-TR" altLang="tr-TR" sz="1100" b="0" i="0" u="none" strike="noStrike" cap="none" normalizeH="0" baseline="0" smtClean="0">
                <a:ln>
                  <a:noFill/>
                </a:ln>
                <a:solidFill>
                  <a:schemeClr val="tx1"/>
                </a:solidFill>
                <a:effectLst/>
                <a:latin typeface="Calisto MT" panose="02040603050505030304" pitchFamily="18" charset="0"/>
                <a:ea typeface="Calibri" panose="020F0502020204030204" pitchFamily="34" charset="0"/>
                <a:cs typeface="Times New Roman" panose="02020603050405020304" pitchFamily="18" charset="0"/>
              </a:rPr>
              <a:t/>
            </a:r>
            <a:br>
              <a:rPr kumimoji="0" lang="tr-TR" altLang="tr-TR" sz="1100" b="0" i="0" u="none" strike="noStrike" cap="none" normalizeH="0" baseline="0" smtClean="0">
                <a:ln>
                  <a:noFill/>
                </a:ln>
                <a:solidFill>
                  <a:schemeClr val="tx1"/>
                </a:solidFill>
                <a:effectLst/>
                <a:latin typeface="Calisto MT" panose="02040603050505030304" pitchFamily="18" charset="0"/>
                <a:ea typeface="Calibri" panose="020F0502020204030204" pitchFamily="34" charset="0"/>
                <a:cs typeface="Times New Roman" panose="02020603050405020304" pitchFamily="18" charset="0"/>
              </a:rPr>
            </a:br>
            <a:endParaRPr kumimoji="0" lang="tr-TR" altLang="tr-TR"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98450" algn="l"/>
              </a:tabLst>
            </a:pPr>
            <a:r>
              <a:rPr kumimoji="0" lang="tr-TR" altLang="tr-TR" sz="1100" b="0" i="0" u="none" strike="noStrike" cap="none" normalizeH="0" baseline="0" smtClean="0">
                <a:ln>
                  <a:noFill/>
                </a:ln>
                <a:solidFill>
                  <a:schemeClr val="tx1"/>
                </a:solidFill>
                <a:effectLst/>
                <a:latin typeface="Calisto MT" panose="02040603050505030304" pitchFamily="18" charset="0"/>
                <a:ea typeface="Calibri" panose="020F0502020204030204" pitchFamily="34" charset="0"/>
                <a:cs typeface="Times New Roman" panose="02020603050405020304" pitchFamily="18" charset="0"/>
              </a:rPr>
              <a:t/>
            </a:r>
            <a:br>
              <a:rPr kumimoji="0" lang="tr-TR" altLang="tr-TR" sz="1100" b="0" i="0" u="none" strike="noStrike" cap="none" normalizeH="0" baseline="0" smtClean="0">
                <a:ln>
                  <a:noFill/>
                </a:ln>
                <a:solidFill>
                  <a:schemeClr val="tx1"/>
                </a:solidFill>
                <a:effectLst/>
                <a:latin typeface="Calisto MT" panose="02040603050505030304" pitchFamily="18" charset="0"/>
                <a:ea typeface="Calibri" panose="020F0502020204030204" pitchFamily="34" charset="0"/>
                <a:cs typeface="Times New Roman" panose="02020603050405020304" pitchFamily="18"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6" name="Altbilgi Yer Tutucusu 5"/>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5371878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77328"/>
            <a:ext cx="10515600" cy="1325563"/>
          </a:xfrm>
        </p:spPr>
        <p:txBody>
          <a:bodyPr>
            <a:normAutofit/>
          </a:bodyPr>
          <a:lstStyle/>
          <a:p>
            <a:r>
              <a:rPr lang="tr-TR" sz="2800" b="1" dirty="0">
                <a:solidFill>
                  <a:srgbClr val="C00000"/>
                </a:solidFill>
              </a:rPr>
              <a:t>Kişisel Koruyucu Donanım Hususları</a:t>
            </a:r>
          </a:p>
        </p:txBody>
      </p:sp>
      <p:sp>
        <p:nvSpPr>
          <p:cNvPr id="3" name="İçerik Yer Tutucusu 2"/>
          <p:cNvSpPr>
            <a:spLocks noGrp="1"/>
          </p:cNvSpPr>
          <p:nvPr>
            <p:ph idx="1"/>
          </p:nvPr>
        </p:nvSpPr>
        <p:spPr>
          <a:xfrm>
            <a:off x="838200" y="1419497"/>
            <a:ext cx="10515600" cy="4757466"/>
          </a:xfrm>
        </p:spPr>
        <p:txBody>
          <a:bodyPr>
            <a:normAutofit fontScale="70000" lnSpcReduction="20000"/>
          </a:bodyPr>
          <a:lstStyle/>
          <a:p>
            <a:endParaRPr lang="tr-TR" dirty="0"/>
          </a:p>
          <a:p>
            <a:r>
              <a:rPr lang="en-US" dirty="0" smtClean="0"/>
              <a:t>COVID-19 </a:t>
            </a:r>
            <a:r>
              <a:rPr lang="en-US" dirty="0" err="1"/>
              <a:t>olduğu</a:t>
            </a:r>
            <a:r>
              <a:rPr lang="en-US" dirty="0"/>
              <a:t> </a:t>
            </a:r>
            <a:r>
              <a:rPr lang="en-US" dirty="0" err="1"/>
              <a:t>varsayılan</a:t>
            </a:r>
            <a:r>
              <a:rPr lang="en-US" dirty="0"/>
              <a:t> </a:t>
            </a:r>
            <a:r>
              <a:rPr lang="en-US" dirty="0" err="1"/>
              <a:t>veya</a:t>
            </a:r>
            <a:r>
              <a:rPr lang="en-US" dirty="0"/>
              <a:t> </a:t>
            </a:r>
            <a:r>
              <a:rPr lang="en-US" dirty="0" err="1"/>
              <a:t>teyit</a:t>
            </a:r>
            <a:r>
              <a:rPr lang="en-US" dirty="0"/>
              <a:t> </a:t>
            </a:r>
            <a:r>
              <a:rPr lang="en-US" dirty="0" err="1"/>
              <a:t>edilen</a:t>
            </a:r>
            <a:r>
              <a:rPr lang="en-US" dirty="0"/>
              <a:t> </a:t>
            </a:r>
            <a:r>
              <a:rPr lang="en-US" dirty="0" err="1"/>
              <a:t>hastaların</a:t>
            </a:r>
            <a:r>
              <a:rPr lang="en-US" dirty="0"/>
              <a:t> </a:t>
            </a:r>
            <a:r>
              <a:rPr lang="en-US" dirty="0" err="1"/>
              <a:t>yönetimi</a:t>
            </a:r>
            <a:r>
              <a:rPr lang="en-US" dirty="0"/>
              <a:t>, </a:t>
            </a:r>
            <a:r>
              <a:rPr lang="en-US" dirty="0" err="1"/>
              <a:t>damlacık</a:t>
            </a:r>
            <a:r>
              <a:rPr lang="en-US" dirty="0"/>
              <a:t> </a:t>
            </a:r>
            <a:r>
              <a:rPr lang="en-US" dirty="0" err="1"/>
              <a:t>veya</a:t>
            </a:r>
            <a:r>
              <a:rPr lang="en-US" dirty="0"/>
              <a:t> </a:t>
            </a:r>
            <a:r>
              <a:rPr lang="en-US" dirty="0" err="1"/>
              <a:t>hava</a:t>
            </a:r>
            <a:r>
              <a:rPr lang="en-US" dirty="0"/>
              <a:t> </a:t>
            </a:r>
            <a:r>
              <a:rPr lang="en-US" dirty="0" err="1"/>
              <a:t>yolu</a:t>
            </a:r>
            <a:r>
              <a:rPr lang="en-US" dirty="0"/>
              <a:t> </a:t>
            </a:r>
            <a:r>
              <a:rPr lang="en-US" dirty="0" err="1"/>
              <a:t>önlemler</a:t>
            </a:r>
            <a:r>
              <a:rPr lang="en-US" dirty="0"/>
              <a:t> </a:t>
            </a:r>
            <a:r>
              <a:rPr lang="en-US" dirty="0" err="1"/>
              <a:t>ile</a:t>
            </a:r>
            <a:r>
              <a:rPr lang="en-US" dirty="0"/>
              <a:t> </a:t>
            </a:r>
            <a:r>
              <a:rPr lang="en-US" dirty="0" err="1"/>
              <a:t>yapılacaktır</a:t>
            </a:r>
            <a:r>
              <a:rPr lang="en-US" dirty="0"/>
              <a:t>. </a:t>
            </a:r>
            <a:r>
              <a:rPr lang="en-US" dirty="0" err="1" smtClean="0"/>
              <a:t>Ayrıca</a:t>
            </a:r>
            <a:r>
              <a:rPr lang="en-US" dirty="0" smtClean="0"/>
              <a:t> </a:t>
            </a:r>
            <a:r>
              <a:rPr lang="en-US" dirty="0" err="1"/>
              <a:t>izole</a:t>
            </a:r>
            <a:r>
              <a:rPr lang="en-US" dirty="0"/>
              <a:t> </a:t>
            </a:r>
            <a:r>
              <a:rPr lang="en-US" dirty="0" err="1"/>
              <a:t>edilecekler</a:t>
            </a:r>
            <a:r>
              <a:rPr lang="en-US" dirty="0"/>
              <a:t>. </a:t>
            </a:r>
            <a:endParaRPr lang="tr-TR" dirty="0" smtClean="0"/>
          </a:p>
          <a:p>
            <a:r>
              <a:rPr lang="en-US" dirty="0" err="1" smtClean="0"/>
              <a:t>Hastaneler</a:t>
            </a:r>
            <a:r>
              <a:rPr lang="en-US" dirty="0" smtClean="0"/>
              <a:t> </a:t>
            </a:r>
            <a:r>
              <a:rPr lang="en-US" dirty="0" err="1"/>
              <a:t>genellikle</a:t>
            </a:r>
            <a:r>
              <a:rPr lang="en-US" dirty="0"/>
              <a:t> </a:t>
            </a:r>
            <a:r>
              <a:rPr lang="en-US" dirty="0" err="1"/>
              <a:t>özel</a:t>
            </a:r>
            <a:r>
              <a:rPr lang="en-US" dirty="0"/>
              <a:t> </a:t>
            </a:r>
            <a:r>
              <a:rPr lang="en-US" dirty="0" err="1"/>
              <a:t>izolasyon</a:t>
            </a:r>
            <a:r>
              <a:rPr lang="en-US" dirty="0"/>
              <a:t> </a:t>
            </a:r>
            <a:r>
              <a:rPr lang="en-US" dirty="0" err="1"/>
              <a:t>odalarında</a:t>
            </a:r>
            <a:r>
              <a:rPr lang="en-US" dirty="0"/>
              <a:t> </a:t>
            </a:r>
            <a:r>
              <a:rPr lang="en-US" dirty="0" err="1"/>
              <a:t>damlacık</a:t>
            </a:r>
            <a:r>
              <a:rPr lang="en-US" dirty="0"/>
              <a:t> </a:t>
            </a:r>
            <a:r>
              <a:rPr lang="en-US" dirty="0" err="1"/>
              <a:t>veya</a:t>
            </a:r>
            <a:r>
              <a:rPr lang="en-US" dirty="0"/>
              <a:t> </a:t>
            </a:r>
            <a:r>
              <a:rPr lang="en-US" dirty="0" err="1"/>
              <a:t>hava</a:t>
            </a:r>
            <a:r>
              <a:rPr lang="en-US" dirty="0"/>
              <a:t> </a:t>
            </a:r>
            <a:r>
              <a:rPr lang="en-US" dirty="0" err="1"/>
              <a:t>yoluyla</a:t>
            </a:r>
            <a:r>
              <a:rPr lang="en-US" dirty="0"/>
              <a:t> </a:t>
            </a:r>
            <a:r>
              <a:rPr lang="en-US" dirty="0" err="1"/>
              <a:t>hastalığın</a:t>
            </a:r>
            <a:r>
              <a:rPr lang="en-US" dirty="0"/>
              <a:t> </a:t>
            </a:r>
            <a:r>
              <a:rPr lang="en-US" dirty="0" err="1"/>
              <a:t>yayıldığı</a:t>
            </a:r>
            <a:r>
              <a:rPr lang="en-US" dirty="0"/>
              <a:t> </a:t>
            </a:r>
            <a:r>
              <a:rPr lang="en-US" dirty="0" err="1"/>
              <a:t>hastaları</a:t>
            </a:r>
            <a:r>
              <a:rPr lang="en-US" dirty="0"/>
              <a:t> </a:t>
            </a:r>
            <a:r>
              <a:rPr lang="en-US" dirty="0" err="1"/>
              <a:t>içerir</a:t>
            </a:r>
            <a:r>
              <a:rPr lang="en-US" dirty="0"/>
              <a:t>. </a:t>
            </a:r>
            <a:endParaRPr lang="tr-TR" dirty="0" smtClean="0"/>
          </a:p>
          <a:p>
            <a:r>
              <a:rPr lang="en-US" dirty="0" err="1" smtClean="0"/>
              <a:t>Bununla</a:t>
            </a:r>
            <a:r>
              <a:rPr lang="en-US" dirty="0" smtClean="0"/>
              <a:t> </a:t>
            </a:r>
            <a:r>
              <a:rPr lang="en-US" dirty="0" err="1"/>
              <a:t>birlikte</a:t>
            </a:r>
            <a:r>
              <a:rPr lang="en-US" dirty="0"/>
              <a:t>, </a:t>
            </a:r>
            <a:r>
              <a:rPr lang="en-US" dirty="0" err="1"/>
              <a:t>Avustralya</a:t>
            </a:r>
            <a:r>
              <a:rPr lang="en-US" dirty="0"/>
              <a:t> </a:t>
            </a:r>
            <a:r>
              <a:rPr lang="en-US" dirty="0" err="1"/>
              <a:t>ve</a:t>
            </a:r>
            <a:r>
              <a:rPr lang="en-US" dirty="0"/>
              <a:t> </a:t>
            </a:r>
            <a:r>
              <a:rPr lang="en-US" dirty="0" err="1"/>
              <a:t>Yeni</a:t>
            </a:r>
            <a:r>
              <a:rPr lang="en-US" dirty="0"/>
              <a:t> </a:t>
            </a:r>
            <a:r>
              <a:rPr lang="en-US" dirty="0" err="1"/>
              <a:t>Zelanda'da</a:t>
            </a:r>
            <a:r>
              <a:rPr lang="en-US" dirty="0"/>
              <a:t> </a:t>
            </a:r>
            <a:r>
              <a:rPr lang="en-US" dirty="0" err="1"/>
              <a:t>sınırlı</a:t>
            </a:r>
            <a:r>
              <a:rPr lang="en-US" dirty="0"/>
              <a:t> </a:t>
            </a:r>
            <a:r>
              <a:rPr lang="en-US" dirty="0" err="1"/>
              <a:t>sayıda</a:t>
            </a:r>
            <a:r>
              <a:rPr lang="en-US" dirty="0"/>
              <a:t> </a:t>
            </a:r>
            <a:r>
              <a:rPr lang="en-US" dirty="0" err="1"/>
              <a:t>negatif</a:t>
            </a:r>
            <a:r>
              <a:rPr lang="en-US" dirty="0"/>
              <a:t> </a:t>
            </a:r>
            <a:r>
              <a:rPr lang="en-US" dirty="0" err="1"/>
              <a:t>basınç</a:t>
            </a:r>
            <a:r>
              <a:rPr lang="en-US" dirty="0"/>
              <a:t> </a:t>
            </a:r>
            <a:r>
              <a:rPr lang="en-US" dirty="0" err="1"/>
              <a:t>bölmesi</a:t>
            </a:r>
            <a:r>
              <a:rPr lang="en-US" dirty="0"/>
              <a:t> / </a:t>
            </a:r>
            <a:r>
              <a:rPr lang="en-US" dirty="0" err="1"/>
              <a:t>kapsülü</a:t>
            </a:r>
            <a:r>
              <a:rPr lang="en-US" dirty="0"/>
              <a:t> </a:t>
            </a:r>
            <a:r>
              <a:rPr lang="en-US" dirty="0" err="1"/>
              <a:t>ve</a:t>
            </a:r>
            <a:r>
              <a:rPr lang="en-US" dirty="0"/>
              <a:t> / </a:t>
            </a:r>
            <a:r>
              <a:rPr lang="en-US" dirty="0" err="1"/>
              <a:t>veya</a:t>
            </a:r>
            <a:r>
              <a:rPr lang="en-US" dirty="0"/>
              <a:t> </a:t>
            </a:r>
            <a:r>
              <a:rPr lang="en-US" dirty="0" err="1"/>
              <a:t>odası</a:t>
            </a:r>
            <a:r>
              <a:rPr lang="en-US" dirty="0"/>
              <a:t> </a:t>
            </a:r>
            <a:r>
              <a:rPr lang="en-US" dirty="0" err="1"/>
              <a:t>vardır</a:t>
            </a:r>
            <a:r>
              <a:rPr lang="en-US" dirty="0"/>
              <a:t> [12], </a:t>
            </a:r>
            <a:r>
              <a:rPr lang="en-US" dirty="0" err="1"/>
              <a:t>bu</a:t>
            </a:r>
            <a:r>
              <a:rPr lang="en-US" dirty="0"/>
              <a:t> </a:t>
            </a:r>
            <a:r>
              <a:rPr lang="en-US" dirty="0" err="1"/>
              <a:t>nedenle</a:t>
            </a:r>
            <a:r>
              <a:rPr lang="en-US" dirty="0"/>
              <a:t>, </a:t>
            </a:r>
            <a:r>
              <a:rPr lang="en-US" dirty="0" err="1"/>
              <a:t>çok</a:t>
            </a:r>
            <a:r>
              <a:rPr lang="en-US" dirty="0"/>
              <a:t> </a:t>
            </a:r>
            <a:r>
              <a:rPr lang="en-US" dirty="0" err="1"/>
              <a:t>sayıda</a:t>
            </a:r>
            <a:r>
              <a:rPr lang="en-US" dirty="0"/>
              <a:t> hasta </a:t>
            </a:r>
            <a:r>
              <a:rPr lang="en-US" dirty="0" err="1"/>
              <a:t>kabulü</a:t>
            </a:r>
            <a:r>
              <a:rPr lang="en-US" dirty="0"/>
              <a:t> </a:t>
            </a:r>
            <a:r>
              <a:rPr lang="en-US" dirty="0" err="1"/>
              <a:t>durumunda</a:t>
            </a:r>
            <a:r>
              <a:rPr lang="en-US" dirty="0"/>
              <a:t> COVID-19 </a:t>
            </a:r>
            <a:r>
              <a:rPr lang="en-US" dirty="0" err="1"/>
              <a:t>için</a:t>
            </a:r>
            <a:r>
              <a:rPr lang="en-US" dirty="0"/>
              <a:t> </a:t>
            </a:r>
            <a:r>
              <a:rPr lang="en-US" dirty="0" err="1"/>
              <a:t>ayrılmış</a:t>
            </a:r>
            <a:r>
              <a:rPr lang="en-US" dirty="0"/>
              <a:t> </a:t>
            </a:r>
            <a:r>
              <a:rPr lang="en-US" dirty="0" err="1"/>
              <a:t>odaların</a:t>
            </a:r>
            <a:r>
              <a:rPr lang="en-US" dirty="0"/>
              <a:t> </a:t>
            </a:r>
            <a:r>
              <a:rPr lang="en-US" dirty="0" err="1"/>
              <a:t>içinde</a:t>
            </a:r>
            <a:r>
              <a:rPr lang="en-US" dirty="0"/>
              <a:t> </a:t>
            </a:r>
            <a:r>
              <a:rPr lang="en-US" dirty="0" err="1"/>
              <a:t>izolasyon</a:t>
            </a:r>
            <a:r>
              <a:rPr lang="en-US" dirty="0"/>
              <a:t> </a:t>
            </a:r>
            <a:r>
              <a:rPr lang="en-US" dirty="0" err="1"/>
              <a:t>mümkün</a:t>
            </a:r>
            <a:r>
              <a:rPr lang="en-US" dirty="0"/>
              <a:t> </a:t>
            </a:r>
            <a:r>
              <a:rPr lang="en-US" dirty="0" err="1"/>
              <a:t>olmayabilir</a:t>
            </a:r>
            <a:r>
              <a:rPr lang="en-US" dirty="0" smtClean="0"/>
              <a:t>.</a:t>
            </a:r>
            <a:endParaRPr lang="tr-TR" dirty="0"/>
          </a:p>
          <a:p>
            <a:r>
              <a:rPr lang="en-US" dirty="0"/>
              <a:t>N </a:t>
            </a:r>
            <a:r>
              <a:rPr lang="en-US" dirty="0" err="1"/>
              <a:t>sınıfı</a:t>
            </a:r>
            <a:r>
              <a:rPr lang="en-US" dirty="0"/>
              <a:t> </a:t>
            </a:r>
            <a:r>
              <a:rPr lang="en-US" dirty="0" err="1"/>
              <a:t>odalar</a:t>
            </a:r>
            <a:r>
              <a:rPr lang="en-US" dirty="0"/>
              <a:t>, </a:t>
            </a:r>
            <a:r>
              <a:rPr lang="en-US" dirty="0" err="1"/>
              <a:t>hava</a:t>
            </a:r>
            <a:r>
              <a:rPr lang="en-US" dirty="0"/>
              <a:t> </a:t>
            </a:r>
            <a:r>
              <a:rPr lang="en-US" dirty="0" err="1"/>
              <a:t>yolu</a:t>
            </a:r>
            <a:r>
              <a:rPr lang="en-US" dirty="0"/>
              <a:t> </a:t>
            </a:r>
            <a:r>
              <a:rPr lang="en-US" dirty="0" err="1"/>
              <a:t>ile</a:t>
            </a:r>
            <a:r>
              <a:rPr lang="en-US" dirty="0"/>
              <a:t> </a:t>
            </a:r>
            <a:r>
              <a:rPr lang="en-US" dirty="0" err="1"/>
              <a:t>enfeksiyonu</a:t>
            </a:r>
            <a:r>
              <a:rPr lang="en-US" dirty="0"/>
              <a:t> </a:t>
            </a:r>
            <a:r>
              <a:rPr lang="en-US" dirty="0" err="1"/>
              <a:t>bulaştırabilen</a:t>
            </a:r>
            <a:r>
              <a:rPr lang="en-US" dirty="0"/>
              <a:t> </a:t>
            </a:r>
            <a:r>
              <a:rPr lang="en-US" dirty="0" err="1"/>
              <a:t>hastaları</a:t>
            </a:r>
            <a:r>
              <a:rPr lang="en-US" dirty="0"/>
              <a:t> </a:t>
            </a:r>
            <a:r>
              <a:rPr lang="en-US" dirty="0" err="1"/>
              <a:t>izole</a:t>
            </a:r>
            <a:r>
              <a:rPr lang="en-US" dirty="0"/>
              <a:t> </a:t>
            </a:r>
            <a:r>
              <a:rPr lang="en-US" dirty="0" err="1"/>
              <a:t>etmek</a:t>
            </a:r>
            <a:r>
              <a:rPr lang="en-US" dirty="0"/>
              <a:t> </a:t>
            </a:r>
            <a:r>
              <a:rPr lang="en-US" dirty="0" err="1"/>
              <a:t>için</a:t>
            </a:r>
            <a:r>
              <a:rPr lang="en-US" dirty="0"/>
              <a:t> </a:t>
            </a:r>
            <a:r>
              <a:rPr lang="en-US" dirty="0" err="1"/>
              <a:t>kullanılan</a:t>
            </a:r>
            <a:r>
              <a:rPr lang="en-US" dirty="0"/>
              <a:t> </a:t>
            </a:r>
            <a:r>
              <a:rPr lang="en-US" dirty="0" err="1"/>
              <a:t>negatif</a:t>
            </a:r>
            <a:r>
              <a:rPr lang="en-US" dirty="0"/>
              <a:t> </a:t>
            </a:r>
            <a:r>
              <a:rPr lang="en-US" dirty="0" err="1"/>
              <a:t>basınç</a:t>
            </a:r>
            <a:r>
              <a:rPr lang="en-US" dirty="0"/>
              <a:t> </a:t>
            </a:r>
            <a:r>
              <a:rPr lang="en-US" dirty="0" err="1"/>
              <a:t>izolasyon</a:t>
            </a:r>
            <a:r>
              <a:rPr lang="en-US" dirty="0"/>
              <a:t> </a:t>
            </a:r>
            <a:r>
              <a:rPr lang="en-US" dirty="0" err="1"/>
              <a:t>odalarıdır</a:t>
            </a:r>
            <a:r>
              <a:rPr lang="en-US" dirty="0"/>
              <a:t>. </a:t>
            </a:r>
            <a:endParaRPr lang="tr-TR" dirty="0" smtClean="0"/>
          </a:p>
          <a:p>
            <a:r>
              <a:rPr lang="en-US" dirty="0" err="1" smtClean="0"/>
              <a:t>Negatif</a:t>
            </a:r>
            <a:r>
              <a:rPr lang="en-US" dirty="0" smtClean="0"/>
              <a:t> </a:t>
            </a:r>
            <a:r>
              <a:rPr lang="en-US" dirty="0" err="1"/>
              <a:t>bir</a:t>
            </a:r>
            <a:r>
              <a:rPr lang="en-US" dirty="0"/>
              <a:t> </a:t>
            </a:r>
            <a:r>
              <a:rPr lang="en-US" dirty="0" err="1"/>
              <a:t>basınç</a:t>
            </a:r>
            <a:r>
              <a:rPr lang="en-US" dirty="0"/>
              <a:t> </a:t>
            </a:r>
            <a:r>
              <a:rPr lang="en-US" dirty="0" err="1"/>
              <a:t>odası</a:t>
            </a:r>
            <a:r>
              <a:rPr lang="en-US" dirty="0"/>
              <a:t>, </a:t>
            </a:r>
            <a:r>
              <a:rPr lang="en-US" dirty="0" err="1"/>
              <a:t>KKD'leri</a:t>
            </a:r>
            <a:r>
              <a:rPr lang="en-US" dirty="0"/>
              <a:t> </a:t>
            </a:r>
            <a:r>
              <a:rPr lang="en-US" dirty="0" err="1"/>
              <a:t>takmak</a:t>
            </a:r>
            <a:r>
              <a:rPr lang="en-US" dirty="0"/>
              <a:t> </a:t>
            </a:r>
            <a:r>
              <a:rPr lang="en-US" dirty="0" err="1"/>
              <a:t>ve</a:t>
            </a:r>
            <a:r>
              <a:rPr lang="en-US" dirty="0"/>
              <a:t> </a:t>
            </a:r>
            <a:r>
              <a:rPr lang="en-US" dirty="0" err="1"/>
              <a:t>çıkarmak</a:t>
            </a:r>
            <a:r>
              <a:rPr lang="en-US" dirty="0"/>
              <a:t> </a:t>
            </a:r>
            <a:r>
              <a:rPr lang="en-US" dirty="0" err="1"/>
              <a:t>için</a:t>
            </a:r>
            <a:r>
              <a:rPr lang="en-US" dirty="0"/>
              <a:t> </a:t>
            </a:r>
            <a:r>
              <a:rPr lang="en-US" dirty="0" err="1"/>
              <a:t>fonksiyonel</a:t>
            </a:r>
            <a:r>
              <a:rPr lang="en-US" dirty="0"/>
              <a:t> </a:t>
            </a:r>
            <a:r>
              <a:rPr lang="en-US" dirty="0" err="1"/>
              <a:t>bir</a:t>
            </a:r>
            <a:r>
              <a:rPr lang="en-US" dirty="0"/>
              <a:t> </a:t>
            </a:r>
            <a:r>
              <a:rPr lang="en-US" dirty="0" err="1"/>
              <a:t>antre</a:t>
            </a:r>
            <a:r>
              <a:rPr lang="en-US" dirty="0"/>
              <a:t> </a:t>
            </a:r>
            <a:r>
              <a:rPr lang="en-US" dirty="0" err="1"/>
              <a:t>odasına</a:t>
            </a:r>
            <a:r>
              <a:rPr lang="en-US" dirty="0"/>
              <a:t> </a:t>
            </a:r>
            <a:r>
              <a:rPr lang="en-US" dirty="0" err="1"/>
              <a:t>sahiptir</a:t>
            </a:r>
            <a:r>
              <a:rPr lang="en-US" dirty="0"/>
              <a:t>. </a:t>
            </a:r>
            <a:r>
              <a:rPr lang="en-US" dirty="0" err="1"/>
              <a:t>Havadaki</a:t>
            </a:r>
            <a:r>
              <a:rPr lang="en-US" dirty="0"/>
              <a:t> KKD </a:t>
            </a:r>
            <a:r>
              <a:rPr lang="en-US" dirty="0" err="1"/>
              <a:t>önlemleri</a:t>
            </a:r>
            <a:r>
              <a:rPr lang="en-US" dirty="0"/>
              <a:t> </a:t>
            </a:r>
            <a:r>
              <a:rPr lang="en-US" dirty="0" err="1"/>
              <a:t>hala</a:t>
            </a:r>
            <a:r>
              <a:rPr lang="en-US" dirty="0"/>
              <a:t> </a:t>
            </a:r>
            <a:r>
              <a:rPr lang="en-US" dirty="0" err="1"/>
              <a:t>gereklidir</a:t>
            </a:r>
            <a:r>
              <a:rPr lang="en-US" dirty="0"/>
              <a:t>. </a:t>
            </a:r>
            <a:endParaRPr lang="tr-TR" dirty="0" smtClean="0"/>
          </a:p>
          <a:p>
            <a:r>
              <a:rPr lang="en-US" dirty="0" err="1" smtClean="0"/>
              <a:t>Ekipmanı</a:t>
            </a:r>
            <a:r>
              <a:rPr lang="en-US" dirty="0" smtClean="0"/>
              <a:t> </a:t>
            </a:r>
            <a:r>
              <a:rPr lang="en-US" dirty="0" err="1"/>
              <a:t>çıkarma</a:t>
            </a:r>
            <a:r>
              <a:rPr lang="en-US" dirty="0"/>
              <a:t>, </a:t>
            </a:r>
            <a:r>
              <a:rPr lang="en-US" dirty="0" err="1"/>
              <a:t>antre</a:t>
            </a:r>
            <a:r>
              <a:rPr lang="en-US" dirty="0"/>
              <a:t> </a:t>
            </a:r>
            <a:r>
              <a:rPr lang="en-US" dirty="0" err="1"/>
              <a:t>odasında</a:t>
            </a:r>
            <a:r>
              <a:rPr lang="en-US" dirty="0"/>
              <a:t> </a:t>
            </a:r>
            <a:r>
              <a:rPr lang="en-US" dirty="0" err="1"/>
              <a:t>yapılır</a:t>
            </a:r>
            <a:r>
              <a:rPr lang="en-US" dirty="0"/>
              <a:t>. </a:t>
            </a:r>
            <a:endParaRPr lang="tr-TR" dirty="0" smtClean="0"/>
          </a:p>
          <a:p>
            <a:r>
              <a:rPr lang="en-US" dirty="0" err="1" smtClean="0"/>
              <a:t>Bununla</a:t>
            </a:r>
            <a:r>
              <a:rPr lang="en-US" dirty="0" smtClean="0"/>
              <a:t> </a:t>
            </a:r>
            <a:r>
              <a:rPr lang="en-US" dirty="0" err="1"/>
              <a:t>birlikte</a:t>
            </a:r>
            <a:r>
              <a:rPr lang="en-US" dirty="0"/>
              <a:t>, </a:t>
            </a:r>
            <a:r>
              <a:rPr lang="en-US" dirty="0" err="1"/>
              <a:t>bu</a:t>
            </a:r>
            <a:r>
              <a:rPr lang="en-US" dirty="0"/>
              <a:t> </a:t>
            </a:r>
            <a:r>
              <a:rPr lang="en-US" dirty="0" err="1"/>
              <a:t>örneğin</a:t>
            </a:r>
            <a:r>
              <a:rPr lang="en-US" dirty="0"/>
              <a:t> </a:t>
            </a:r>
            <a:r>
              <a:rPr lang="en-US" dirty="0" err="1"/>
              <a:t>yerel</a:t>
            </a:r>
            <a:r>
              <a:rPr lang="en-US" dirty="0"/>
              <a:t> </a:t>
            </a:r>
            <a:r>
              <a:rPr lang="en-US" dirty="0" err="1"/>
              <a:t>varyasyonları</a:t>
            </a:r>
            <a:r>
              <a:rPr lang="en-US" dirty="0"/>
              <a:t> </a:t>
            </a:r>
            <a:r>
              <a:rPr lang="en-US" dirty="0" err="1"/>
              <a:t>olabilir</a:t>
            </a:r>
            <a:r>
              <a:rPr lang="en-US" dirty="0"/>
              <a:t>. </a:t>
            </a:r>
            <a:endParaRPr lang="tr-TR" dirty="0" smtClean="0"/>
          </a:p>
          <a:p>
            <a:r>
              <a:rPr lang="en-US" dirty="0" err="1" smtClean="0"/>
              <a:t>Bazı</a:t>
            </a:r>
            <a:r>
              <a:rPr lang="en-US" dirty="0" smtClean="0"/>
              <a:t> </a:t>
            </a:r>
            <a:r>
              <a:rPr lang="en-US" dirty="0" err="1"/>
              <a:t>kurumlar</a:t>
            </a:r>
            <a:r>
              <a:rPr lang="en-US" dirty="0"/>
              <a:t> KKD </a:t>
            </a:r>
            <a:r>
              <a:rPr lang="en-US" dirty="0" err="1"/>
              <a:t>önlüklerinin</a:t>
            </a:r>
            <a:r>
              <a:rPr lang="en-US" dirty="0"/>
              <a:t> </a:t>
            </a:r>
            <a:r>
              <a:rPr lang="en-US" dirty="0" err="1"/>
              <a:t>ve</a:t>
            </a:r>
            <a:r>
              <a:rPr lang="en-US" dirty="0"/>
              <a:t> </a:t>
            </a:r>
            <a:r>
              <a:rPr lang="en-US" dirty="0" err="1"/>
              <a:t>eldivenlerinin</a:t>
            </a:r>
            <a:r>
              <a:rPr lang="en-US" dirty="0"/>
              <a:t> </a:t>
            </a:r>
            <a:r>
              <a:rPr lang="en-US" dirty="0" err="1"/>
              <a:t>hastanın</a:t>
            </a:r>
            <a:r>
              <a:rPr lang="en-US" dirty="0"/>
              <a:t> </a:t>
            </a:r>
            <a:r>
              <a:rPr lang="en-US" dirty="0" err="1"/>
              <a:t>odasına</a:t>
            </a:r>
            <a:r>
              <a:rPr lang="en-US" dirty="0"/>
              <a:t> </a:t>
            </a:r>
            <a:r>
              <a:rPr lang="en-US" dirty="0" err="1"/>
              <a:t>çıkarılmasını</a:t>
            </a:r>
            <a:r>
              <a:rPr lang="en-US" dirty="0"/>
              <a:t>, </a:t>
            </a:r>
            <a:r>
              <a:rPr lang="en-US" dirty="0" err="1"/>
              <a:t>daha</a:t>
            </a:r>
            <a:r>
              <a:rPr lang="en-US" dirty="0"/>
              <a:t> </a:t>
            </a:r>
            <a:r>
              <a:rPr lang="en-US" dirty="0" err="1"/>
              <a:t>sonra</a:t>
            </a:r>
            <a:r>
              <a:rPr lang="en-US" dirty="0"/>
              <a:t> </a:t>
            </a:r>
            <a:r>
              <a:rPr lang="en-US" dirty="0" err="1"/>
              <a:t>yüz</a:t>
            </a:r>
            <a:r>
              <a:rPr lang="en-US" dirty="0"/>
              <a:t> </a:t>
            </a:r>
            <a:r>
              <a:rPr lang="en-US" dirty="0" err="1"/>
              <a:t>siperinin</a:t>
            </a:r>
            <a:r>
              <a:rPr lang="en-US" dirty="0"/>
              <a:t> / </a:t>
            </a:r>
            <a:r>
              <a:rPr lang="en-US" dirty="0" err="1"/>
              <a:t>gözlüklerinin</a:t>
            </a:r>
            <a:r>
              <a:rPr lang="en-US" dirty="0"/>
              <a:t> </a:t>
            </a:r>
            <a:r>
              <a:rPr lang="en-US" dirty="0" err="1"/>
              <a:t>ve</a:t>
            </a:r>
            <a:r>
              <a:rPr lang="en-US" dirty="0"/>
              <a:t> </a:t>
            </a:r>
            <a:r>
              <a:rPr lang="en-US" dirty="0" err="1"/>
              <a:t>maskenin</a:t>
            </a:r>
            <a:r>
              <a:rPr lang="en-US" dirty="0"/>
              <a:t> </a:t>
            </a:r>
            <a:r>
              <a:rPr lang="en-US" dirty="0" err="1"/>
              <a:t>hastanın</a:t>
            </a:r>
            <a:r>
              <a:rPr lang="en-US" dirty="0"/>
              <a:t> </a:t>
            </a:r>
            <a:r>
              <a:rPr lang="en-US" dirty="0" err="1"/>
              <a:t>odasının</a:t>
            </a:r>
            <a:r>
              <a:rPr lang="en-US" dirty="0"/>
              <a:t> </a:t>
            </a:r>
            <a:r>
              <a:rPr lang="en-US" dirty="0" err="1"/>
              <a:t>dışında</a:t>
            </a:r>
            <a:r>
              <a:rPr lang="en-US" dirty="0"/>
              <a:t> </a:t>
            </a:r>
            <a:r>
              <a:rPr lang="en-US" dirty="0" err="1"/>
              <a:t>çıkarılmasını</a:t>
            </a:r>
            <a:r>
              <a:rPr lang="en-US" dirty="0"/>
              <a:t> </a:t>
            </a:r>
            <a:r>
              <a:rPr lang="en-US" dirty="0" err="1"/>
              <a:t>önerebilir</a:t>
            </a:r>
            <a:r>
              <a:rPr lang="en-US" dirty="0"/>
              <a:t>.</a:t>
            </a:r>
            <a:endParaRPr lang="tr-TR" dirty="0"/>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41283231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en-US" b="1" dirty="0"/>
              <a:t>S </a:t>
            </a:r>
            <a:r>
              <a:rPr lang="en-US" b="1" dirty="0" err="1"/>
              <a:t>sınıfı</a:t>
            </a:r>
            <a:r>
              <a:rPr lang="en-US" b="1" dirty="0"/>
              <a:t> </a:t>
            </a:r>
            <a:r>
              <a:rPr lang="en-US" b="1" dirty="0" err="1"/>
              <a:t>odalar</a:t>
            </a:r>
            <a:r>
              <a:rPr lang="en-US" b="1" dirty="0"/>
              <a:t>, </a:t>
            </a:r>
            <a:r>
              <a:rPr lang="en-US" dirty="0" err="1"/>
              <a:t>enfeksiyonu</a:t>
            </a:r>
            <a:r>
              <a:rPr lang="en-US" dirty="0"/>
              <a:t> </a:t>
            </a:r>
            <a:r>
              <a:rPr lang="en-US" dirty="0" err="1"/>
              <a:t>damlacık</a:t>
            </a:r>
            <a:r>
              <a:rPr lang="en-US" dirty="0"/>
              <a:t> </a:t>
            </a:r>
            <a:r>
              <a:rPr lang="en-US" dirty="0" err="1"/>
              <a:t>veya</a:t>
            </a:r>
            <a:r>
              <a:rPr lang="en-US" dirty="0"/>
              <a:t> </a:t>
            </a:r>
            <a:r>
              <a:rPr lang="en-US" dirty="0" err="1"/>
              <a:t>temas</a:t>
            </a:r>
            <a:r>
              <a:rPr lang="en-US" dirty="0"/>
              <a:t> </a:t>
            </a:r>
            <a:r>
              <a:rPr lang="en-US" dirty="0" err="1"/>
              <a:t>yollarından</a:t>
            </a:r>
            <a:r>
              <a:rPr lang="en-US" dirty="0"/>
              <a:t> </a:t>
            </a:r>
            <a:r>
              <a:rPr lang="en-US" dirty="0" err="1"/>
              <a:t>bulaştırabilen</a:t>
            </a:r>
            <a:r>
              <a:rPr lang="en-US" dirty="0"/>
              <a:t> </a:t>
            </a:r>
            <a:r>
              <a:rPr lang="en-US" dirty="0" err="1"/>
              <a:t>hastaları</a:t>
            </a:r>
            <a:r>
              <a:rPr lang="en-US" dirty="0"/>
              <a:t> </a:t>
            </a:r>
            <a:r>
              <a:rPr lang="en-US" dirty="0" err="1"/>
              <a:t>izole</a:t>
            </a:r>
            <a:r>
              <a:rPr lang="en-US" dirty="0"/>
              <a:t> </a:t>
            </a:r>
            <a:r>
              <a:rPr lang="en-US" dirty="0" err="1"/>
              <a:t>etmek</a:t>
            </a:r>
            <a:r>
              <a:rPr lang="en-US" dirty="0"/>
              <a:t> </a:t>
            </a:r>
            <a:r>
              <a:rPr lang="en-US" dirty="0" err="1"/>
              <a:t>için</a:t>
            </a:r>
            <a:r>
              <a:rPr lang="en-US" dirty="0"/>
              <a:t> </a:t>
            </a:r>
            <a:r>
              <a:rPr lang="en-US" dirty="0" err="1"/>
              <a:t>kullanılabilen</a:t>
            </a:r>
            <a:r>
              <a:rPr lang="en-US" dirty="0"/>
              <a:t> </a:t>
            </a:r>
            <a:r>
              <a:rPr lang="en-US" b="1" dirty="0" err="1"/>
              <a:t>standart</a:t>
            </a:r>
            <a:r>
              <a:rPr lang="en-US" b="1" dirty="0"/>
              <a:t> </a:t>
            </a:r>
            <a:r>
              <a:rPr lang="en-US" b="1" dirty="0" err="1"/>
              <a:t>odalardır</a:t>
            </a:r>
            <a:r>
              <a:rPr lang="en-US" b="1" dirty="0"/>
              <a:t>.</a:t>
            </a:r>
            <a:r>
              <a:rPr lang="en-US" dirty="0"/>
              <a:t> </a:t>
            </a:r>
            <a:r>
              <a:rPr lang="en-US" u="sng" dirty="0"/>
              <a:t>S </a:t>
            </a:r>
            <a:r>
              <a:rPr lang="en-US" u="sng" dirty="0" err="1"/>
              <a:t>sınıfı</a:t>
            </a:r>
            <a:r>
              <a:rPr lang="en-US" u="sng" dirty="0"/>
              <a:t> </a:t>
            </a:r>
            <a:r>
              <a:rPr lang="en-US" u="sng" dirty="0" err="1"/>
              <a:t>odalar</a:t>
            </a:r>
            <a:r>
              <a:rPr lang="en-US" u="sng" dirty="0"/>
              <a:t> </a:t>
            </a:r>
            <a:r>
              <a:rPr lang="en-US" u="sng" dirty="0" err="1"/>
              <a:t>negatif</a:t>
            </a:r>
            <a:r>
              <a:rPr lang="en-US" u="sng" dirty="0"/>
              <a:t> </a:t>
            </a:r>
            <a:r>
              <a:rPr lang="en-US" u="sng" dirty="0" err="1"/>
              <a:t>basınç</a:t>
            </a:r>
            <a:r>
              <a:rPr lang="en-US" u="sng" dirty="0"/>
              <a:t> </a:t>
            </a:r>
            <a:r>
              <a:rPr lang="en-US" u="sng" dirty="0" err="1"/>
              <a:t>özelliğine</a:t>
            </a:r>
            <a:r>
              <a:rPr lang="en-US" u="sng" dirty="0"/>
              <a:t> </a:t>
            </a:r>
            <a:r>
              <a:rPr lang="en-US" u="sng" dirty="0" err="1"/>
              <a:t>ve</a:t>
            </a:r>
            <a:r>
              <a:rPr lang="en-US" u="sng" dirty="0"/>
              <a:t> </a:t>
            </a:r>
            <a:r>
              <a:rPr lang="en-US" u="sng" dirty="0" err="1"/>
              <a:t>dolayısıyla</a:t>
            </a:r>
            <a:r>
              <a:rPr lang="en-US" u="sng" dirty="0"/>
              <a:t> </a:t>
            </a:r>
            <a:r>
              <a:rPr lang="en-US" u="sng" dirty="0" err="1"/>
              <a:t>mühendislik</a:t>
            </a:r>
            <a:r>
              <a:rPr lang="en-US" u="sng" dirty="0"/>
              <a:t> </a:t>
            </a:r>
            <a:r>
              <a:rPr lang="en-US" u="sng" dirty="0" err="1"/>
              <a:t>kontrolüne</a:t>
            </a:r>
            <a:r>
              <a:rPr lang="en-US" u="sng" dirty="0"/>
              <a:t> </a:t>
            </a:r>
            <a:r>
              <a:rPr lang="en-US" u="sng" dirty="0" err="1"/>
              <a:t>sahip</a:t>
            </a:r>
            <a:r>
              <a:rPr lang="en-US" u="sng" dirty="0"/>
              <a:t> </a:t>
            </a:r>
            <a:r>
              <a:rPr lang="en-US" u="sng" dirty="0" err="1"/>
              <a:t>değildir</a:t>
            </a:r>
            <a:r>
              <a:rPr lang="en-US" u="sng" dirty="0" smtClean="0"/>
              <a:t>.</a:t>
            </a:r>
            <a:endParaRPr lang="tr-TR" u="sng" dirty="0"/>
          </a:p>
          <a:p>
            <a:r>
              <a:rPr lang="en-US" dirty="0"/>
              <a:t>İdeal </a:t>
            </a:r>
            <a:r>
              <a:rPr lang="en-US" dirty="0" err="1"/>
              <a:t>olarak</a:t>
            </a:r>
            <a:r>
              <a:rPr lang="en-US" dirty="0"/>
              <a:t> COVID-19 </a:t>
            </a:r>
            <a:r>
              <a:rPr lang="en-US" dirty="0" err="1"/>
              <a:t>hastalarının</a:t>
            </a:r>
            <a:r>
              <a:rPr lang="en-US" dirty="0"/>
              <a:t> </a:t>
            </a:r>
            <a:r>
              <a:rPr lang="en-US" b="1" dirty="0"/>
              <a:t>N </a:t>
            </a:r>
            <a:r>
              <a:rPr lang="en-US" b="1" dirty="0" err="1"/>
              <a:t>sınıfı</a:t>
            </a:r>
            <a:r>
              <a:rPr lang="en-US" b="1" dirty="0"/>
              <a:t> </a:t>
            </a:r>
            <a:r>
              <a:rPr lang="en-US" b="1" dirty="0" err="1"/>
              <a:t>negatif</a:t>
            </a:r>
            <a:r>
              <a:rPr lang="en-US" b="1" dirty="0"/>
              <a:t> </a:t>
            </a:r>
            <a:r>
              <a:rPr lang="en-US" b="1" dirty="0" err="1"/>
              <a:t>basınçlı</a:t>
            </a:r>
            <a:r>
              <a:rPr lang="en-US" b="1" dirty="0"/>
              <a:t> </a:t>
            </a:r>
            <a:r>
              <a:rPr lang="en-US" b="1" dirty="0" err="1"/>
              <a:t>tek</a:t>
            </a:r>
            <a:r>
              <a:rPr lang="en-US" b="1" dirty="0"/>
              <a:t> </a:t>
            </a:r>
            <a:r>
              <a:rPr lang="en-US" b="1" dirty="0" err="1"/>
              <a:t>odada</a:t>
            </a:r>
            <a:r>
              <a:rPr lang="en-US" b="1" dirty="0"/>
              <a:t> </a:t>
            </a:r>
            <a:r>
              <a:rPr lang="en-US" b="1" dirty="0" err="1"/>
              <a:t>tedavi</a:t>
            </a:r>
            <a:r>
              <a:rPr lang="en-US" b="1" dirty="0"/>
              <a:t> </a:t>
            </a:r>
            <a:r>
              <a:rPr lang="en-US" b="1" dirty="0" err="1"/>
              <a:t>edilmesi</a:t>
            </a:r>
            <a:r>
              <a:rPr lang="en-US" b="1" dirty="0"/>
              <a:t> </a:t>
            </a:r>
            <a:r>
              <a:rPr lang="en-US" b="1" dirty="0" err="1"/>
              <a:t>önerilir</a:t>
            </a:r>
            <a:r>
              <a:rPr lang="en-US" dirty="0"/>
              <a:t>. N </a:t>
            </a:r>
            <a:r>
              <a:rPr lang="en-US" dirty="0" err="1"/>
              <a:t>sınıfı</a:t>
            </a:r>
            <a:r>
              <a:rPr lang="en-US" dirty="0"/>
              <a:t> </a:t>
            </a:r>
            <a:r>
              <a:rPr lang="en-US" dirty="0" err="1"/>
              <a:t>odalar</a:t>
            </a:r>
            <a:r>
              <a:rPr lang="en-US" dirty="0"/>
              <a:t> </a:t>
            </a:r>
            <a:r>
              <a:rPr lang="en-US" dirty="0" err="1"/>
              <a:t>mevcut</a:t>
            </a:r>
            <a:r>
              <a:rPr lang="en-US" dirty="0"/>
              <a:t> </a:t>
            </a:r>
            <a:r>
              <a:rPr lang="en-US" dirty="0" err="1"/>
              <a:t>değilse</a:t>
            </a:r>
            <a:r>
              <a:rPr lang="en-US" dirty="0"/>
              <a:t>, </a:t>
            </a:r>
            <a:r>
              <a:rPr lang="en-US" b="1" dirty="0" err="1">
                <a:solidFill>
                  <a:srgbClr val="C00000"/>
                </a:solidFill>
              </a:rPr>
              <a:t>tercih</a:t>
            </a:r>
            <a:r>
              <a:rPr lang="en-US" b="1" dirty="0">
                <a:solidFill>
                  <a:srgbClr val="C00000"/>
                </a:solidFill>
              </a:rPr>
              <a:t> </a:t>
            </a:r>
            <a:r>
              <a:rPr lang="en-US" b="1" dirty="0" err="1">
                <a:solidFill>
                  <a:srgbClr val="C00000"/>
                </a:solidFill>
              </a:rPr>
              <a:t>KKD'nin</a:t>
            </a:r>
            <a:r>
              <a:rPr lang="en-US" b="1" dirty="0">
                <a:solidFill>
                  <a:srgbClr val="C00000"/>
                </a:solidFill>
              </a:rPr>
              <a:t> </a:t>
            </a:r>
            <a:r>
              <a:rPr lang="en-US" b="1" dirty="0" err="1">
                <a:solidFill>
                  <a:srgbClr val="C00000"/>
                </a:solidFill>
              </a:rPr>
              <a:t>takılması</a:t>
            </a:r>
            <a:r>
              <a:rPr lang="en-US" b="1" dirty="0">
                <a:solidFill>
                  <a:srgbClr val="C00000"/>
                </a:solidFill>
              </a:rPr>
              <a:t> </a:t>
            </a:r>
            <a:r>
              <a:rPr lang="en-US" b="1" dirty="0" err="1">
                <a:solidFill>
                  <a:srgbClr val="C00000"/>
                </a:solidFill>
              </a:rPr>
              <a:t>ve</a:t>
            </a:r>
            <a:r>
              <a:rPr lang="en-US" b="1" dirty="0">
                <a:solidFill>
                  <a:srgbClr val="C00000"/>
                </a:solidFill>
              </a:rPr>
              <a:t> </a:t>
            </a:r>
            <a:r>
              <a:rPr lang="en-US" b="1" dirty="0" err="1">
                <a:solidFill>
                  <a:srgbClr val="C00000"/>
                </a:solidFill>
              </a:rPr>
              <a:t>çıkarılması</a:t>
            </a:r>
            <a:r>
              <a:rPr lang="en-US" b="1" dirty="0">
                <a:solidFill>
                  <a:srgbClr val="C00000"/>
                </a:solidFill>
              </a:rPr>
              <a:t> </a:t>
            </a:r>
            <a:r>
              <a:rPr lang="en-US" b="1" dirty="0" err="1">
                <a:solidFill>
                  <a:srgbClr val="C00000"/>
                </a:solidFill>
              </a:rPr>
              <a:t>için</a:t>
            </a:r>
            <a:r>
              <a:rPr lang="en-US" b="1" dirty="0">
                <a:solidFill>
                  <a:srgbClr val="C00000"/>
                </a:solidFill>
              </a:rPr>
              <a:t> </a:t>
            </a:r>
            <a:r>
              <a:rPr lang="en-US" b="1" dirty="0" err="1">
                <a:solidFill>
                  <a:srgbClr val="C00000"/>
                </a:solidFill>
              </a:rPr>
              <a:t>ayrılan</a:t>
            </a:r>
            <a:r>
              <a:rPr lang="en-US" b="1" dirty="0">
                <a:solidFill>
                  <a:srgbClr val="C00000"/>
                </a:solidFill>
              </a:rPr>
              <a:t> </a:t>
            </a:r>
            <a:r>
              <a:rPr lang="en-US" b="1" dirty="0" err="1">
                <a:solidFill>
                  <a:srgbClr val="C00000"/>
                </a:solidFill>
              </a:rPr>
              <a:t>açık</a:t>
            </a:r>
            <a:r>
              <a:rPr lang="en-US" b="1" dirty="0">
                <a:solidFill>
                  <a:srgbClr val="C00000"/>
                </a:solidFill>
              </a:rPr>
              <a:t> </a:t>
            </a:r>
            <a:r>
              <a:rPr lang="en-US" b="1" dirty="0" err="1">
                <a:solidFill>
                  <a:srgbClr val="C00000"/>
                </a:solidFill>
              </a:rPr>
              <a:t>alanlara</a:t>
            </a:r>
            <a:r>
              <a:rPr lang="en-US" b="1" dirty="0">
                <a:solidFill>
                  <a:srgbClr val="C00000"/>
                </a:solidFill>
              </a:rPr>
              <a:t> </a:t>
            </a:r>
            <a:r>
              <a:rPr lang="en-US" b="1" dirty="0" err="1">
                <a:solidFill>
                  <a:srgbClr val="C00000"/>
                </a:solidFill>
              </a:rPr>
              <a:t>sahip</a:t>
            </a:r>
            <a:r>
              <a:rPr lang="en-US" b="1" dirty="0">
                <a:solidFill>
                  <a:srgbClr val="C00000"/>
                </a:solidFill>
              </a:rPr>
              <a:t> S </a:t>
            </a:r>
            <a:r>
              <a:rPr lang="en-US" b="1" dirty="0" err="1">
                <a:solidFill>
                  <a:srgbClr val="C00000"/>
                </a:solidFill>
              </a:rPr>
              <a:t>sınıfı</a:t>
            </a:r>
            <a:r>
              <a:rPr lang="en-US" b="1" dirty="0">
                <a:solidFill>
                  <a:srgbClr val="C00000"/>
                </a:solidFill>
              </a:rPr>
              <a:t> </a:t>
            </a:r>
            <a:r>
              <a:rPr lang="en-US" b="1" dirty="0" err="1">
                <a:solidFill>
                  <a:srgbClr val="C00000"/>
                </a:solidFill>
              </a:rPr>
              <a:t>tek</a:t>
            </a:r>
            <a:r>
              <a:rPr lang="en-US" b="1" dirty="0">
                <a:solidFill>
                  <a:srgbClr val="C00000"/>
                </a:solidFill>
              </a:rPr>
              <a:t> </a:t>
            </a:r>
            <a:r>
              <a:rPr lang="en-US" b="1" dirty="0" err="1">
                <a:solidFill>
                  <a:srgbClr val="C00000"/>
                </a:solidFill>
              </a:rPr>
              <a:t>kişilik</a:t>
            </a:r>
            <a:r>
              <a:rPr lang="en-US" b="1" dirty="0">
                <a:solidFill>
                  <a:srgbClr val="C00000"/>
                </a:solidFill>
              </a:rPr>
              <a:t> </a:t>
            </a:r>
            <a:r>
              <a:rPr lang="en-US" b="1" dirty="0" err="1">
                <a:solidFill>
                  <a:srgbClr val="C00000"/>
                </a:solidFill>
              </a:rPr>
              <a:t>odalar</a:t>
            </a:r>
            <a:r>
              <a:rPr lang="en-US" b="1" dirty="0">
                <a:solidFill>
                  <a:srgbClr val="C00000"/>
                </a:solidFill>
              </a:rPr>
              <a:t> </a:t>
            </a:r>
            <a:r>
              <a:rPr lang="en-US" b="1" dirty="0" err="1">
                <a:solidFill>
                  <a:srgbClr val="C00000"/>
                </a:solidFill>
              </a:rPr>
              <a:t>olmalıdır</a:t>
            </a:r>
            <a:r>
              <a:rPr lang="en-US" b="1" dirty="0" smtClean="0">
                <a:solidFill>
                  <a:srgbClr val="C00000"/>
                </a:solidFill>
              </a:rPr>
              <a:t>.</a:t>
            </a:r>
            <a:endParaRPr lang="tr-TR" b="1" dirty="0">
              <a:solidFill>
                <a:srgbClr val="C00000"/>
              </a:solidFill>
            </a:endParaRPr>
          </a:p>
          <a:p>
            <a:r>
              <a:rPr lang="en-US" u="sng" dirty="0" err="1"/>
              <a:t>Tüm</a:t>
            </a:r>
            <a:r>
              <a:rPr lang="en-US" u="sng" dirty="0"/>
              <a:t> N </a:t>
            </a:r>
            <a:r>
              <a:rPr lang="en-US" u="sng" dirty="0" err="1"/>
              <a:t>ve</a:t>
            </a:r>
            <a:r>
              <a:rPr lang="en-US" u="sng" dirty="0"/>
              <a:t> S </a:t>
            </a:r>
            <a:r>
              <a:rPr lang="en-US" u="sng" dirty="0" err="1"/>
              <a:t>sınıfı</a:t>
            </a:r>
            <a:r>
              <a:rPr lang="en-US" u="sng" dirty="0"/>
              <a:t> </a:t>
            </a:r>
            <a:r>
              <a:rPr lang="en-US" u="sng" dirty="0" err="1"/>
              <a:t>tek</a:t>
            </a:r>
            <a:r>
              <a:rPr lang="en-US" u="sng" dirty="0"/>
              <a:t> </a:t>
            </a:r>
            <a:r>
              <a:rPr lang="en-US" u="sng" dirty="0" err="1"/>
              <a:t>kişilik</a:t>
            </a:r>
            <a:r>
              <a:rPr lang="en-US" u="sng" dirty="0"/>
              <a:t> </a:t>
            </a:r>
            <a:r>
              <a:rPr lang="en-US" u="sng" dirty="0" err="1"/>
              <a:t>odalar</a:t>
            </a:r>
            <a:r>
              <a:rPr lang="en-US" u="sng" dirty="0"/>
              <a:t> </a:t>
            </a:r>
            <a:r>
              <a:rPr lang="en-US" u="sng" dirty="0" err="1"/>
              <a:t>tükendikten</a:t>
            </a:r>
            <a:r>
              <a:rPr lang="en-US" u="sng" dirty="0"/>
              <a:t> </a:t>
            </a:r>
            <a:r>
              <a:rPr lang="en-US" u="sng" dirty="0" err="1"/>
              <a:t>sonra</a:t>
            </a:r>
            <a:r>
              <a:rPr lang="en-US" u="sng" dirty="0"/>
              <a:t>, </a:t>
            </a:r>
            <a:r>
              <a:rPr lang="en-US" b="1" dirty="0" err="1"/>
              <a:t>hastalar</a:t>
            </a:r>
            <a:r>
              <a:rPr lang="en-US" b="1" dirty="0"/>
              <a:t> COVID-19 </a:t>
            </a:r>
            <a:r>
              <a:rPr lang="en-US" b="1" dirty="0" err="1"/>
              <a:t>olmayan</a:t>
            </a:r>
            <a:r>
              <a:rPr lang="en-US" b="1" dirty="0"/>
              <a:t> </a:t>
            </a:r>
            <a:r>
              <a:rPr lang="en-US" b="1" dirty="0" err="1"/>
              <a:t>hastaları</a:t>
            </a:r>
            <a:r>
              <a:rPr lang="en-US" b="1" dirty="0"/>
              <a:t> </a:t>
            </a:r>
            <a:r>
              <a:rPr lang="en-US" b="1" dirty="0" err="1"/>
              <a:t>içeren</a:t>
            </a:r>
            <a:r>
              <a:rPr lang="en-US" b="1" dirty="0"/>
              <a:t> </a:t>
            </a:r>
            <a:r>
              <a:rPr lang="en-US" b="1" dirty="0" err="1"/>
              <a:t>alanlardan</a:t>
            </a:r>
            <a:r>
              <a:rPr lang="en-US" b="1" dirty="0"/>
              <a:t> </a:t>
            </a:r>
            <a:r>
              <a:rPr lang="en-US" b="1" dirty="0" err="1"/>
              <a:t>fiziksel</a:t>
            </a:r>
            <a:r>
              <a:rPr lang="en-US" b="1" dirty="0"/>
              <a:t> </a:t>
            </a:r>
            <a:r>
              <a:rPr lang="en-US" b="1" dirty="0" err="1"/>
              <a:t>olarak</a:t>
            </a:r>
            <a:r>
              <a:rPr lang="en-US" b="1" dirty="0"/>
              <a:t> </a:t>
            </a:r>
            <a:r>
              <a:rPr lang="en-US" b="1" dirty="0" err="1"/>
              <a:t>ayrı</a:t>
            </a:r>
            <a:r>
              <a:rPr lang="en-US" b="1" dirty="0"/>
              <a:t> </a:t>
            </a:r>
            <a:r>
              <a:rPr lang="en-US" b="1" dirty="0" err="1"/>
              <a:t>bölgelerde</a:t>
            </a:r>
            <a:r>
              <a:rPr lang="en-US" b="1" dirty="0"/>
              <a:t> </a:t>
            </a:r>
            <a:r>
              <a:rPr lang="en-US" b="1" dirty="0" err="1"/>
              <a:t>gruplandırılmalıdır</a:t>
            </a:r>
            <a:r>
              <a:rPr lang="en-US" b="1" dirty="0"/>
              <a:t>. </a:t>
            </a:r>
            <a:endParaRPr lang="tr-TR" b="1" dirty="0" smtClean="0"/>
          </a:p>
          <a:p>
            <a:r>
              <a:rPr lang="en-US" b="1" dirty="0" err="1" smtClean="0">
                <a:solidFill>
                  <a:srgbClr val="C00000"/>
                </a:solidFill>
              </a:rPr>
              <a:t>Açık</a:t>
            </a:r>
            <a:r>
              <a:rPr lang="en-US" b="1" dirty="0" smtClean="0">
                <a:solidFill>
                  <a:srgbClr val="C00000"/>
                </a:solidFill>
              </a:rPr>
              <a:t> </a:t>
            </a:r>
            <a:r>
              <a:rPr lang="en-US" b="1" dirty="0" err="1">
                <a:solidFill>
                  <a:srgbClr val="C00000"/>
                </a:solidFill>
              </a:rPr>
              <a:t>bir</a:t>
            </a:r>
            <a:r>
              <a:rPr lang="en-US" b="1" dirty="0">
                <a:solidFill>
                  <a:srgbClr val="C00000"/>
                </a:solidFill>
              </a:rPr>
              <a:t> </a:t>
            </a:r>
            <a:r>
              <a:rPr lang="en-US" b="1" dirty="0" err="1">
                <a:solidFill>
                  <a:srgbClr val="C00000"/>
                </a:solidFill>
              </a:rPr>
              <a:t>yoğun</a:t>
            </a:r>
            <a:r>
              <a:rPr lang="en-US" b="1" dirty="0">
                <a:solidFill>
                  <a:srgbClr val="C00000"/>
                </a:solidFill>
              </a:rPr>
              <a:t> </a:t>
            </a:r>
            <a:r>
              <a:rPr lang="en-US" b="1" dirty="0" err="1">
                <a:solidFill>
                  <a:srgbClr val="C00000"/>
                </a:solidFill>
              </a:rPr>
              <a:t>bakım</a:t>
            </a:r>
            <a:r>
              <a:rPr lang="en-US" b="1" dirty="0">
                <a:solidFill>
                  <a:srgbClr val="C00000"/>
                </a:solidFill>
              </a:rPr>
              <a:t> </a:t>
            </a:r>
            <a:r>
              <a:rPr lang="en-US" b="1" dirty="0" err="1">
                <a:solidFill>
                  <a:srgbClr val="C00000"/>
                </a:solidFill>
              </a:rPr>
              <a:t>ünitesinde</a:t>
            </a:r>
            <a:r>
              <a:rPr lang="en-US" b="1" dirty="0">
                <a:solidFill>
                  <a:srgbClr val="C00000"/>
                </a:solidFill>
              </a:rPr>
              <a:t> </a:t>
            </a:r>
            <a:r>
              <a:rPr lang="en-US" b="1" dirty="0" err="1">
                <a:solidFill>
                  <a:srgbClr val="C00000"/>
                </a:solidFill>
              </a:rPr>
              <a:t>veya</a:t>
            </a:r>
            <a:r>
              <a:rPr lang="en-US" b="1" dirty="0">
                <a:solidFill>
                  <a:srgbClr val="C00000"/>
                </a:solidFill>
              </a:rPr>
              <a:t> </a:t>
            </a:r>
            <a:r>
              <a:rPr lang="en-US" b="1" dirty="0" err="1">
                <a:solidFill>
                  <a:srgbClr val="C00000"/>
                </a:solidFill>
              </a:rPr>
              <a:t>bir</a:t>
            </a:r>
            <a:r>
              <a:rPr lang="en-US" b="1" dirty="0">
                <a:solidFill>
                  <a:srgbClr val="C00000"/>
                </a:solidFill>
              </a:rPr>
              <a:t> </a:t>
            </a:r>
            <a:r>
              <a:rPr lang="en-US" b="1" dirty="0" err="1">
                <a:solidFill>
                  <a:srgbClr val="C00000"/>
                </a:solidFill>
              </a:rPr>
              <a:t>veya</a:t>
            </a:r>
            <a:r>
              <a:rPr lang="en-US" b="1" dirty="0">
                <a:solidFill>
                  <a:srgbClr val="C00000"/>
                </a:solidFill>
              </a:rPr>
              <a:t> </a:t>
            </a:r>
            <a:r>
              <a:rPr lang="en-US" b="1" dirty="0" err="1">
                <a:solidFill>
                  <a:srgbClr val="C00000"/>
                </a:solidFill>
              </a:rPr>
              <a:t>daha</a:t>
            </a:r>
            <a:r>
              <a:rPr lang="en-US" b="1" dirty="0">
                <a:solidFill>
                  <a:srgbClr val="C00000"/>
                </a:solidFill>
              </a:rPr>
              <a:t> </a:t>
            </a:r>
            <a:r>
              <a:rPr lang="en-US" b="1" dirty="0" err="1">
                <a:solidFill>
                  <a:srgbClr val="C00000"/>
                </a:solidFill>
              </a:rPr>
              <a:t>fazla</a:t>
            </a:r>
            <a:r>
              <a:rPr lang="en-US" b="1" dirty="0">
                <a:solidFill>
                  <a:srgbClr val="C00000"/>
                </a:solidFill>
              </a:rPr>
              <a:t> COVID-19 </a:t>
            </a:r>
            <a:r>
              <a:rPr lang="en-US" b="1" dirty="0" err="1">
                <a:solidFill>
                  <a:srgbClr val="C00000"/>
                </a:solidFill>
              </a:rPr>
              <a:t>hastasına</a:t>
            </a:r>
            <a:r>
              <a:rPr lang="en-US" b="1" dirty="0">
                <a:solidFill>
                  <a:srgbClr val="C00000"/>
                </a:solidFill>
              </a:rPr>
              <a:t> </a:t>
            </a:r>
            <a:r>
              <a:rPr lang="en-US" b="1" dirty="0" err="1">
                <a:solidFill>
                  <a:srgbClr val="C00000"/>
                </a:solidFill>
              </a:rPr>
              <a:t>sahip</a:t>
            </a:r>
            <a:r>
              <a:rPr lang="en-US" b="1" dirty="0">
                <a:solidFill>
                  <a:srgbClr val="C00000"/>
                </a:solidFill>
              </a:rPr>
              <a:t> </a:t>
            </a:r>
            <a:r>
              <a:rPr lang="en-US" b="1" dirty="0" err="1">
                <a:solidFill>
                  <a:srgbClr val="C00000"/>
                </a:solidFill>
              </a:rPr>
              <a:t>ortak</a:t>
            </a:r>
            <a:r>
              <a:rPr lang="en-US" b="1" dirty="0">
                <a:solidFill>
                  <a:srgbClr val="C00000"/>
                </a:solidFill>
              </a:rPr>
              <a:t> </a:t>
            </a:r>
            <a:r>
              <a:rPr lang="en-US" b="1" dirty="0" err="1">
                <a:solidFill>
                  <a:srgbClr val="C00000"/>
                </a:solidFill>
              </a:rPr>
              <a:t>alanlarda</a:t>
            </a:r>
            <a:r>
              <a:rPr lang="en-US" b="1" dirty="0">
                <a:solidFill>
                  <a:srgbClr val="C00000"/>
                </a:solidFill>
              </a:rPr>
              <a:t>, </a:t>
            </a:r>
            <a:r>
              <a:rPr lang="en-US" b="1" dirty="0" err="1">
                <a:solidFill>
                  <a:srgbClr val="C00000"/>
                </a:solidFill>
              </a:rPr>
              <a:t>tüm</a:t>
            </a:r>
            <a:r>
              <a:rPr lang="en-US" b="1" dirty="0">
                <a:solidFill>
                  <a:srgbClr val="C00000"/>
                </a:solidFill>
              </a:rPr>
              <a:t> </a:t>
            </a:r>
            <a:r>
              <a:rPr lang="en-US" b="1" dirty="0" err="1">
                <a:solidFill>
                  <a:srgbClr val="C00000"/>
                </a:solidFill>
              </a:rPr>
              <a:t>alanın</a:t>
            </a:r>
            <a:r>
              <a:rPr lang="en-US" b="1" dirty="0">
                <a:solidFill>
                  <a:srgbClr val="C00000"/>
                </a:solidFill>
              </a:rPr>
              <a:t> </a:t>
            </a:r>
            <a:r>
              <a:rPr lang="en-US" b="1" dirty="0" err="1">
                <a:solidFill>
                  <a:srgbClr val="C00000"/>
                </a:solidFill>
              </a:rPr>
              <a:t>hava</a:t>
            </a:r>
            <a:r>
              <a:rPr lang="en-US" b="1" dirty="0">
                <a:solidFill>
                  <a:srgbClr val="C00000"/>
                </a:solidFill>
              </a:rPr>
              <a:t> </a:t>
            </a:r>
            <a:r>
              <a:rPr lang="en-US" b="1" dirty="0" err="1">
                <a:solidFill>
                  <a:srgbClr val="C00000"/>
                </a:solidFill>
              </a:rPr>
              <a:t>kaynaklı</a:t>
            </a:r>
            <a:r>
              <a:rPr lang="en-US" b="1" dirty="0">
                <a:solidFill>
                  <a:srgbClr val="C00000"/>
                </a:solidFill>
              </a:rPr>
              <a:t> KKD </a:t>
            </a:r>
            <a:r>
              <a:rPr lang="en-US" b="1" dirty="0" err="1">
                <a:solidFill>
                  <a:srgbClr val="C00000"/>
                </a:solidFill>
              </a:rPr>
              <a:t>önlemlerini</a:t>
            </a:r>
            <a:r>
              <a:rPr lang="en-US" b="1" dirty="0">
                <a:solidFill>
                  <a:srgbClr val="C00000"/>
                </a:solidFill>
              </a:rPr>
              <a:t> </a:t>
            </a:r>
            <a:r>
              <a:rPr lang="en-US" b="1" dirty="0" err="1">
                <a:solidFill>
                  <a:srgbClr val="C00000"/>
                </a:solidFill>
              </a:rPr>
              <a:t>alması</a:t>
            </a:r>
            <a:r>
              <a:rPr lang="en-US" b="1" dirty="0">
                <a:solidFill>
                  <a:srgbClr val="C00000"/>
                </a:solidFill>
              </a:rPr>
              <a:t> </a:t>
            </a:r>
            <a:r>
              <a:rPr lang="en-US" b="1" dirty="0" err="1">
                <a:solidFill>
                  <a:srgbClr val="C00000"/>
                </a:solidFill>
              </a:rPr>
              <a:t>önerilir</a:t>
            </a:r>
            <a:r>
              <a:rPr lang="en-US" b="1" dirty="0" smtClean="0">
                <a:solidFill>
                  <a:srgbClr val="C00000"/>
                </a:solidFill>
              </a:rPr>
              <a:t>.</a:t>
            </a:r>
            <a:endParaRPr lang="tr-TR" dirty="0"/>
          </a:p>
          <a:p>
            <a:r>
              <a:rPr lang="en-US" dirty="0" err="1"/>
              <a:t>Tablo</a:t>
            </a:r>
            <a:r>
              <a:rPr lang="en-US" dirty="0"/>
              <a:t> 4, </a:t>
            </a:r>
            <a:r>
              <a:rPr lang="en-US" dirty="0" err="1"/>
              <a:t>ayrılmış</a:t>
            </a:r>
            <a:r>
              <a:rPr lang="en-US" dirty="0"/>
              <a:t> </a:t>
            </a:r>
            <a:r>
              <a:rPr lang="en-US" dirty="0" err="1"/>
              <a:t>izolasyon</a:t>
            </a:r>
            <a:r>
              <a:rPr lang="en-US" dirty="0"/>
              <a:t> </a:t>
            </a:r>
            <a:r>
              <a:rPr lang="en-US" dirty="0" err="1"/>
              <a:t>odalarından</a:t>
            </a:r>
            <a:r>
              <a:rPr lang="en-US" dirty="0"/>
              <a:t> </a:t>
            </a:r>
            <a:r>
              <a:rPr lang="en-US" dirty="0" err="1"/>
              <a:t>ortak</a:t>
            </a:r>
            <a:r>
              <a:rPr lang="en-US" dirty="0"/>
              <a:t> </a:t>
            </a:r>
            <a:r>
              <a:rPr lang="en-US" dirty="0" err="1"/>
              <a:t>alanlara</a:t>
            </a:r>
            <a:r>
              <a:rPr lang="en-US" dirty="0"/>
              <a:t> </a:t>
            </a:r>
            <a:r>
              <a:rPr lang="en-US" dirty="0" err="1"/>
              <a:t>doğru</a:t>
            </a:r>
            <a:r>
              <a:rPr lang="en-US" dirty="0"/>
              <a:t> </a:t>
            </a:r>
            <a:r>
              <a:rPr lang="en-US" dirty="0" err="1"/>
              <a:t>hareketin</a:t>
            </a:r>
            <a:r>
              <a:rPr lang="en-US" dirty="0"/>
              <a:t> </a:t>
            </a:r>
            <a:r>
              <a:rPr lang="en-US" dirty="0" err="1"/>
              <a:t>yoğun</a:t>
            </a:r>
            <a:r>
              <a:rPr lang="en-US" dirty="0"/>
              <a:t> </a:t>
            </a:r>
            <a:r>
              <a:rPr lang="en-US" dirty="0" err="1"/>
              <a:t>bakım</a:t>
            </a:r>
            <a:r>
              <a:rPr lang="en-US" dirty="0"/>
              <a:t> </a:t>
            </a:r>
            <a:r>
              <a:rPr lang="en-US" dirty="0" err="1"/>
              <a:t>ünitesinde</a:t>
            </a:r>
            <a:r>
              <a:rPr lang="en-US" dirty="0"/>
              <a:t> </a:t>
            </a:r>
            <a:r>
              <a:rPr lang="en-US" dirty="0" err="1"/>
              <a:t>nasıl</a:t>
            </a:r>
            <a:r>
              <a:rPr lang="en-US" dirty="0"/>
              <a:t> </a:t>
            </a:r>
            <a:r>
              <a:rPr lang="en-US" dirty="0" err="1"/>
              <a:t>evrilebileceğini</a:t>
            </a:r>
            <a:r>
              <a:rPr lang="en-US" dirty="0"/>
              <a:t> </a:t>
            </a:r>
            <a:r>
              <a:rPr lang="en-US" dirty="0" err="1"/>
              <a:t>açıklamaktadır</a:t>
            </a:r>
            <a:r>
              <a:rPr lang="en-US" dirty="0"/>
              <a:t>. </a:t>
            </a:r>
            <a:endParaRPr lang="tr-TR" dirty="0" smtClean="0"/>
          </a:p>
          <a:p>
            <a:r>
              <a:rPr lang="en-US" b="1" dirty="0" err="1" smtClean="0"/>
              <a:t>Fizyoterapistlerin</a:t>
            </a:r>
            <a:r>
              <a:rPr lang="en-US" b="1" dirty="0" smtClean="0"/>
              <a:t> </a:t>
            </a:r>
            <a:r>
              <a:rPr lang="en-US" b="1" dirty="0"/>
              <a:t>COVID-19 </a:t>
            </a:r>
            <a:r>
              <a:rPr lang="en-US" b="1" dirty="0" err="1"/>
              <a:t>bulaşmasını</a:t>
            </a:r>
            <a:r>
              <a:rPr lang="en-US" b="1" dirty="0"/>
              <a:t> </a:t>
            </a:r>
            <a:r>
              <a:rPr lang="en-US" b="1" dirty="0" err="1"/>
              <a:t>önlemek</a:t>
            </a:r>
            <a:r>
              <a:rPr lang="en-US" b="1" dirty="0"/>
              <a:t> </a:t>
            </a:r>
            <a:r>
              <a:rPr lang="en-US" b="1" dirty="0" err="1"/>
              <a:t>için</a:t>
            </a:r>
            <a:r>
              <a:rPr lang="en-US" b="1" dirty="0"/>
              <a:t> </a:t>
            </a:r>
            <a:r>
              <a:rPr lang="en-US" b="1" dirty="0" err="1"/>
              <a:t>uygulanan</a:t>
            </a:r>
            <a:r>
              <a:rPr lang="en-US" b="1" dirty="0"/>
              <a:t> </a:t>
            </a:r>
            <a:r>
              <a:rPr lang="en-US" b="1" dirty="0" err="1"/>
              <a:t>önlemleri</a:t>
            </a:r>
            <a:r>
              <a:rPr lang="en-US" b="1" dirty="0"/>
              <a:t> </a:t>
            </a:r>
            <a:r>
              <a:rPr lang="en-US" b="1" dirty="0" err="1"/>
              <a:t>anlamaları</a:t>
            </a:r>
            <a:r>
              <a:rPr lang="en-US" b="1" dirty="0"/>
              <a:t> </a:t>
            </a:r>
            <a:r>
              <a:rPr lang="en-US" b="1" dirty="0" err="1"/>
              <a:t>zorunludur</a:t>
            </a:r>
            <a:r>
              <a:rPr lang="en-US" b="1" dirty="0"/>
              <a:t>. </a:t>
            </a:r>
            <a:endParaRPr lang="tr-TR" b="1" dirty="0" smtClean="0"/>
          </a:p>
          <a:p>
            <a:r>
              <a:rPr lang="en-US" dirty="0" err="1" smtClean="0"/>
              <a:t>Tablo</a:t>
            </a:r>
            <a:r>
              <a:rPr lang="en-US" dirty="0" smtClean="0"/>
              <a:t> </a:t>
            </a:r>
            <a:r>
              <a:rPr lang="en-US" dirty="0"/>
              <a:t>7 </a:t>
            </a:r>
            <a:r>
              <a:rPr lang="en-US" dirty="0" err="1"/>
              <a:t>bunun</a:t>
            </a:r>
            <a:r>
              <a:rPr lang="en-US" dirty="0"/>
              <a:t> </a:t>
            </a:r>
            <a:r>
              <a:rPr lang="en-US" dirty="0" err="1"/>
              <a:t>için</a:t>
            </a:r>
            <a:r>
              <a:rPr lang="en-US" dirty="0"/>
              <a:t> </a:t>
            </a:r>
            <a:r>
              <a:rPr lang="en-US" dirty="0" err="1"/>
              <a:t>öneriler</a:t>
            </a:r>
            <a:r>
              <a:rPr lang="en-US" dirty="0"/>
              <a:t> </a:t>
            </a:r>
            <a:r>
              <a:rPr lang="en-US" dirty="0" err="1"/>
              <a:t>sunmaktadır</a:t>
            </a:r>
            <a:r>
              <a:rPr lang="en-US" dirty="0"/>
              <a:t>.</a:t>
            </a:r>
            <a:endParaRPr lang="tr-TR" dirty="0"/>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6785416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0" eaLnBrk="0" fontAlgn="base" hangingPunct="0">
              <a:lnSpc>
                <a:spcPct val="100000"/>
              </a:lnSpc>
              <a:spcAft>
                <a:spcPct val="0"/>
              </a:spcAft>
            </a:pPr>
            <a:r>
              <a:rPr lang="tr-TR" altLang="tr-TR" sz="2400" b="1" dirty="0">
                <a:solidFill>
                  <a:srgbClr val="C00000"/>
                </a:solidFill>
                <a:latin typeface="Calisto MT" panose="02040603050505030304" pitchFamily="18" charset="0"/>
                <a:ea typeface="Arial" panose="020B0604020202020204" pitchFamily="34" charset="0"/>
              </a:rPr>
              <a:t>Tablo 7. Fizyoterapistler için Ki</a:t>
            </a:r>
            <a:r>
              <a:rPr lang="tr-TR" altLang="tr-TR" sz="2400" b="1" dirty="0">
                <a:solidFill>
                  <a:srgbClr val="C00000"/>
                </a:solidFill>
                <a:ea typeface="Arial" panose="020B0604020202020204" pitchFamily="34" charset="0"/>
                <a:cs typeface="Cambria" panose="02040503050406030204" pitchFamily="18" charset="0"/>
              </a:rPr>
              <a:t>ş</a:t>
            </a:r>
            <a:r>
              <a:rPr lang="tr-TR" altLang="tr-TR" sz="2400" b="1" dirty="0">
                <a:solidFill>
                  <a:srgbClr val="C00000"/>
                </a:solidFill>
                <a:latin typeface="Calisto MT" panose="02040603050505030304" pitchFamily="18" charset="0"/>
                <a:ea typeface="Arial" panose="020B0604020202020204" pitchFamily="34" charset="0"/>
              </a:rPr>
              <a:t>isel Koruyucu Ekipman (KKE) </a:t>
            </a:r>
            <a:r>
              <a:rPr lang="tr-TR" altLang="tr-TR" sz="2400" b="1" dirty="0">
                <a:solidFill>
                  <a:srgbClr val="C00000"/>
                </a:solidFill>
                <a:ea typeface="Arial" panose="020B0604020202020204" pitchFamily="34" charset="0"/>
                <a:cs typeface="Calisto MT" panose="02040603050505030304" pitchFamily="18" charset="0"/>
              </a:rPr>
              <a:t>ö</a:t>
            </a:r>
            <a:r>
              <a:rPr lang="tr-TR" altLang="tr-TR" sz="2400" b="1" dirty="0">
                <a:solidFill>
                  <a:srgbClr val="C00000"/>
                </a:solidFill>
                <a:latin typeface="Calisto MT" panose="02040603050505030304" pitchFamily="18" charset="0"/>
                <a:ea typeface="Arial" panose="020B0604020202020204" pitchFamily="34" charset="0"/>
              </a:rPr>
              <a:t>nerileri </a:t>
            </a:r>
            <a:endParaRPr lang="en-US" altLang="tr-TR" sz="2400" b="1" dirty="0">
              <a:ea typeface="Arial" panose="020B0604020202020204" pitchFamily="34"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31608069"/>
              </p:ext>
            </p:extLst>
          </p:nvPr>
        </p:nvGraphicFramePr>
        <p:xfrm>
          <a:off x="838200" y="1837509"/>
          <a:ext cx="10515600" cy="3369324"/>
        </p:xfrm>
        <a:graphic>
          <a:graphicData uri="http://schemas.openxmlformats.org/drawingml/2006/table">
            <a:tbl>
              <a:tblPr firstRow="1" firstCol="1" lastRow="1" lastCol="1" bandRow="1" bandCol="1">
                <a:tableStyleId>{5C22544A-7EE6-4342-B048-85BDC9FD1C3A}</a:tableStyleId>
              </a:tblPr>
              <a:tblGrid>
                <a:gridCol w="748852">
                  <a:extLst>
                    <a:ext uri="{9D8B030D-6E8A-4147-A177-3AD203B41FA5}">
                      <a16:colId xmlns:a16="http://schemas.microsoft.com/office/drawing/2014/main" val="4275343601"/>
                    </a:ext>
                  </a:extLst>
                </a:gridCol>
                <a:gridCol w="9766748">
                  <a:extLst>
                    <a:ext uri="{9D8B030D-6E8A-4147-A177-3AD203B41FA5}">
                      <a16:colId xmlns:a16="http://schemas.microsoft.com/office/drawing/2014/main" val="1317275692"/>
                    </a:ext>
                  </a:extLst>
                </a:gridCol>
              </a:tblGrid>
              <a:tr h="261848">
                <a:tc>
                  <a:txBody>
                    <a:bodyPr/>
                    <a:lstStyle/>
                    <a:p>
                      <a:pPr marL="66675">
                        <a:spcAft>
                          <a:spcPts val="0"/>
                        </a:spcAft>
                      </a:pPr>
                      <a:r>
                        <a:rPr lang="tr-TR" sz="1600" dirty="0">
                          <a:solidFill>
                            <a:schemeClr val="tx1"/>
                          </a:solidFill>
                          <a:effectLst/>
                        </a:rPr>
                        <a:t> </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lnSpc>
                          <a:spcPts val="1290"/>
                        </a:lnSpc>
                        <a:spcAft>
                          <a:spcPts val="0"/>
                        </a:spcAft>
                      </a:pPr>
                      <a:endParaRPr lang="tr-TR" sz="2000" dirty="0" smtClean="0">
                        <a:solidFill>
                          <a:schemeClr val="tx1"/>
                        </a:solidFill>
                        <a:effectLst/>
                      </a:endParaRPr>
                    </a:p>
                    <a:p>
                      <a:pPr marL="66675">
                        <a:lnSpc>
                          <a:spcPts val="1290"/>
                        </a:lnSpc>
                        <a:spcAft>
                          <a:spcPts val="0"/>
                        </a:spcAft>
                      </a:pPr>
                      <a:r>
                        <a:rPr lang="tr-TR" sz="2000" dirty="0" smtClean="0">
                          <a:solidFill>
                            <a:schemeClr val="tx1"/>
                          </a:solidFill>
                          <a:effectLst/>
                        </a:rPr>
                        <a:t>Öneri</a:t>
                      </a:r>
                    </a:p>
                    <a:p>
                      <a:pPr marL="66675">
                        <a:lnSpc>
                          <a:spcPts val="1290"/>
                        </a:lnSpc>
                        <a:spcAft>
                          <a:spcPts val="0"/>
                        </a:spcAft>
                      </a:pP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4105213177"/>
                  </a:ext>
                </a:extLst>
              </a:tr>
              <a:tr h="1038917">
                <a:tc>
                  <a:txBody>
                    <a:bodyPr/>
                    <a:lstStyle/>
                    <a:p>
                      <a:pPr marL="69850">
                        <a:lnSpc>
                          <a:spcPts val="1370"/>
                        </a:lnSpc>
                        <a:spcAft>
                          <a:spcPts val="0"/>
                        </a:spcAft>
                      </a:pPr>
                      <a:endParaRPr lang="tr-TR" sz="1600" dirty="0" smtClean="0">
                        <a:solidFill>
                          <a:schemeClr val="tx1"/>
                        </a:solidFill>
                        <a:effectLst/>
                      </a:endParaRPr>
                    </a:p>
                    <a:p>
                      <a:pPr marL="69850">
                        <a:lnSpc>
                          <a:spcPts val="1370"/>
                        </a:lnSpc>
                        <a:spcAft>
                          <a:spcPts val="0"/>
                        </a:spcAft>
                      </a:pPr>
                      <a:r>
                        <a:rPr lang="tr-TR" sz="1600" dirty="0" smtClean="0">
                          <a:solidFill>
                            <a:schemeClr val="tx1"/>
                          </a:solidFill>
                          <a:effectLst/>
                        </a:rPr>
                        <a:t>7.1</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123190">
                        <a:spcAft>
                          <a:spcPts val="0"/>
                        </a:spcAft>
                      </a:pPr>
                      <a:endParaRPr lang="tr-TR" sz="1600" dirty="0" smtClean="0">
                        <a:solidFill>
                          <a:schemeClr val="tx1"/>
                        </a:solidFill>
                        <a:effectLst/>
                      </a:endParaRPr>
                    </a:p>
                    <a:p>
                      <a:pPr marL="66675" marR="123190">
                        <a:spcAft>
                          <a:spcPts val="0"/>
                        </a:spcAft>
                      </a:pPr>
                      <a:r>
                        <a:rPr lang="tr-TR" sz="1600" dirty="0" smtClean="0">
                          <a:solidFill>
                            <a:schemeClr val="tx1"/>
                          </a:solidFill>
                          <a:effectLst/>
                        </a:rPr>
                        <a:t>Tüm </a:t>
                      </a:r>
                      <a:r>
                        <a:rPr lang="tr-TR" sz="1600" dirty="0">
                          <a:solidFill>
                            <a:schemeClr val="tx1"/>
                          </a:solidFill>
                          <a:effectLst/>
                        </a:rPr>
                        <a:t>Personel N95 “uygunluk/uyum kontrolü (tam oturma kontrolü)” dahil olmak üzere </a:t>
                      </a:r>
                      <a:r>
                        <a:rPr lang="tr-TR" sz="1600" dirty="0" err="1">
                          <a:solidFill>
                            <a:schemeClr val="tx1"/>
                          </a:solidFill>
                          <a:effectLst/>
                        </a:rPr>
                        <a:t>KKE'larının</a:t>
                      </a:r>
                      <a:r>
                        <a:rPr lang="tr-TR" sz="1600" dirty="0">
                          <a:solidFill>
                            <a:schemeClr val="tx1"/>
                          </a:solidFill>
                          <a:effectLst/>
                        </a:rPr>
                        <a:t> doğru şekilde takılması ve çıkarılması konusunda eğitilecektir. KKE eğitimini ve uygunluk kontrolünü tamamlayan personelin bir kaydı tutulmalıdır.</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670923178"/>
                  </a:ext>
                </a:extLst>
              </a:tr>
              <a:tr h="1301707">
                <a:tc>
                  <a:txBody>
                    <a:bodyPr/>
                    <a:lstStyle/>
                    <a:p>
                      <a:pPr marL="69850">
                        <a:lnSpc>
                          <a:spcPts val="1370"/>
                        </a:lnSpc>
                        <a:spcAft>
                          <a:spcPts val="0"/>
                        </a:spcAft>
                      </a:pPr>
                      <a:endParaRPr lang="tr-TR" sz="1600" dirty="0" smtClean="0">
                        <a:solidFill>
                          <a:schemeClr val="tx1"/>
                        </a:solidFill>
                        <a:effectLst/>
                      </a:endParaRPr>
                    </a:p>
                    <a:p>
                      <a:pPr marL="69850">
                        <a:lnSpc>
                          <a:spcPts val="1370"/>
                        </a:lnSpc>
                        <a:spcAft>
                          <a:spcPts val="0"/>
                        </a:spcAft>
                      </a:pPr>
                      <a:r>
                        <a:rPr lang="tr-TR" sz="1600" dirty="0" smtClean="0">
                          <a:solidFill>
                            <a:schemeClr val="tx1"/>
                          </a:solidFill>
                          <a:effectLst/>
                        </a:rPr>
                        <a:t>7.2</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208280">
                        <a:spcAft>
                          <a:spcPts val="0"/>
                        </a:spcAft>
                      </a:pPr>
                      <a:endParaRPr lang="tr-TR" sz="1600" dirty="0" smtClean="0">
                        <a:solidFill>
                          <a:schemeClr val="tx1"/>
                        </a:solidFill>
                        <a:effectLst/>
                      </a:endParaRPr>
                    </a:p>
                    <a:p>
                      <a:pPr marL="66675" marR="208280">
                        <a:spcAft>
                          <a:spcPts val="0"/>
                        </a:spcAft>
                      </a:pPr>
                      <a:r>
                        <a:rPr lang="tr-TR" sz="1600" dirty="0" smtClean="0">
                          <a:solidFill>
                            <a:schemeClr val="tx1"/>
                          </a:solidFill>
                          <a:effectLst/>
                        </a:rPr>
                        <a:t>Mevcut </a:t>
                      </a:r>
                      <a:r>
                        <a:rPr lang="tr-TR" sz="1600" dirty="0">
                          <a:solidFill>
                            <a:schemeClr val="tx1"/>
                          </a:solidFill>
                          <a:effectLst/>
                        </a:rPr>
                        <a:t>olduğunda “uygunluk/uyum (tam oturan) testi” önerilir, ancak </a:t>
                      </a:r>
                      <a:r>
                        <a:rPr lang="tr-TR" sz="1600" u="sng" dirty="0">
                          <a:solidFill>
                            <a:schemeClr val="tx1"/>
                          </a:solidFill>
                          <a:effectLst/>
                        </a:rPr>
                        <a:t>uygunluk/uyum (tam oturan) testi</a:t>
                      </a:r>
                      <a:r>
                        <a:rPr lang="tr-TR" sz="1600" dirty="0">
                          <a:solidFill>
                            <a:schemeClr val="tx1"/>
                          </a:solidFill>
                          <a:effectLst/>
                        </a:rPr>
                        <a:t> etkinliğine ilişkin kanıtlar sınırlıdır ve N95 maske tiplerinin </a:t>
                      </a:r>
                      <a:r>
                        <a:rPr lang="tr-TR" sz="1600" dirty="0" err="1">
                          <a:solidFill>
                            <a:schemeClr val="tx1"/>
                          </a:solidFill>
                          <a:effectLst/>
                        </a:rPr>
                        <a:t>tedariğindeki</a:t>
                      </a:r>
                      <a:r>
                        <a:rPr lang="tr-TR" sz="1600" dirty="0">
                          <a:solidFill>
                            <a:schemeClr val="tx1"/>
                          </a:solidFill>
                          <a:effectLst/>
                        </a:rPr>
                        <a:t> değişkenlik, uygunluk/uyum (tam oturan) testine ilişkin herhangi bir öneriyi pratik bir bakış açısıyla gerçekleştirmeyi zorlaştırabilir [12].</a:t>
                      </a:r>
                    </a:p>
                    <a:p>
                      <a:pPr marL="66675" marR="208280">
                        <a:spcAft>
                          <a:spcPts val="0"/>
                        </a:spcAft>
                      </a:pPr>
                      <a:r>
                        <a:rPr lang="tr-TR" sz="1600" dirty="0">
                          <a:solidFill>
                            <a:schemeClr val="tx1"/>
                          </a:solidFill>
                          <a:effectLst/>
                        </a:rPr>
                        <a:t> </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927326553"/>
                  </a:ext>
                </a:extLst>
              </a:tr>
              <a:tr h="527465">
                <a:tc>
                  <a:txBody>
                    <a:bodyPr/>
                    <a:lstStyle/>
                    <a:p>
                      <a:pPr marL="69850">
                        <a:lnSpc>
                          <a:spcPts val="1370"/>
                        </a:lnSpc>
                        <a:spcAft>
                          <a:spcPts val="0"/>
                        </a:spcAft>
                      </a:pPr>
                      <a:endParaRPr lang="tr-TR" sz="1600" dirty="0" smtClean="0">
                        <a:solidFill>
                          <a:schemeClr val="tx1"/>
                        </a:solidFill>
                        <a:effectLst/>
                      </a:endParaRPr>
                    </a:p>
                    <a:p>
                      <a:pPr marL="69850">
                        <a:lnSpc>
                          <a:spcPts val="1370"/>
                        </a:lnSpc>
                        <a:spcAft>
                          <a:spcPts val="0"/>
                        </a:spcAft>
                      </a:pPr>
                      <a:r>
                        <a:rPr lang="tr-TR" sz="1600" dirty="0" smtClean="0">
                          <a:solidFill>
                            <a:schemeClr val="tx1"/>
                          </a:solidFill>
                          <a:effectLst/>
                        </a:rPr>
                        <a:t>7.3</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435610">
                        <a:lnSpc>
                          <a:spcPts val="1370"/>
                        </a:lnSpc>
                        <a:spcBef>
                          <a:spcPts val="20"/>
                        </a:spcBef>
                        <a:spcAft>
                          <a:spcPts val="0"/>
                        </a:spcAft>
                      </a:pPr>
                      <a:endParaRPr lang="tr-TR" sz="1600" dirty="0" smtClean="0">
                        <a:solidFill>
                          <a:schemeClr val="tx1"/>
                        </a:solidFill>
                        <a:effectLst/>
                      </a:endParaRPr>
                    </a:p>
                    <a:p>
                      <a:pPr marL="66675" marR="435610">
                        <a:lnSpc>
                          <a:spcPts val="1370"/>
                        </a:lnSpc>
                        <a:spcBef>
                          <a:spcPts val="20"/>
                        </a:spcBef>
                        <a:spcAft>
                          <a:spcPts val="0"/>
                        </a:spcAft>
                      </a:pPr>
                      <a:r>
                        <a:rPr lang="tr-TR" sz="1600" dirty="0" smtClean="0">
                          <a:solidFill>
                            <a:schemeClr val="tx1"/>
                          </a:solidFill>
                          <a:effectLst/>
                        </a:rPr>
                        <a:t>Sakalları </a:t>
                      </a:r>
                      <a:r>
                        <a:rPr lang="tr-TR" sz="1600" dirty="0">
                          <a:solidFill>
                            <a:schemeClr val="tx1"/>
                          </a:solidFill>
                          <a:effectLst/>
                        </a:rPr>
                        <a:t>olan personel, iyi maske yerleşimini sağlamak için sakallarını tıraş etmeye teşvik edilmelidir [24].</a:t>
                      </a:r>
                    </a:p>
                    <a:p>
                      <a:pPr marL="66675" marR="435610">
                        <a:lnSpc>
                          <a:spcPts val="1370"/>
                        </a:lnSpc>
                        <a:spcBef>
                          <a:spcPts val="20"/>
                        </a:spcBef>
                        <a:spcAft>
                          <a:spcPts val="0"/>
                        </a:spcAft>
                      </a:pPr>
                      <a:r>
                        <a:rPr lang="tr-TR" sz="1600" dirty="0">
                          <a:solidFill>
                            <a:schemeClr val="tx1"/>
                          </a:solidFill>
                          <a:effectLst/>
                        </a:rPr>
                        <a:t> </a:t>
                      </a:r>
                      <a:endParaRPr lang="tr-TR" sz="16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456401400"/>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851229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solidFill>
                  <a:srgbClr val="C00000"/>
                </a:solidFill>
                <a:latin typeface="Bookman Old Style" panose="02050604050505020204" pitchFamily="18" charset="0"/>
              </a:rPr>
              <a:t>Şiddetli akut solunum sendromu; </a:t>
            </a:r>
            <a:endParaRPr lang="tr-TR" sz="2800" b="1" dirty="0">
              <a:solidFill>
                <a:srgbClr val="C00000"/>
              </a:solidFill>
              <a:latin typeface="Bookman Old Style" panose="02050604050505020204" pitchFamily="18" charset="0"/>
            </a:endParaRPr>
          </a:p>
        </p:txBody>
      </p:sp>
      <p:sp>
        <p:nvSpPr>
          <p:cNvPr id="3" name="İçerik Yer Tutucusu 2"/>
          <p:cNvSpPr>
            <a:spLocks noGrp="1"/>
          </p:cNvSpPr>
          <p:nvPr>
            <p:ph idx="1"/>
          </p:nvPr>
        </p:nvSpPr>
        <p:spPr/>
        <p:txBody>
          <a:bodyPr>
            <a:normAutofit/>
          </a:bodyPr>
          <a:lstStyle/>
          <a:p>
            <a:r>
              <a:rPr lang="tr-TR" sz="2400" dirty="0" err="1">
                <a:latin typeface="Bookman Old Style" panose="02050604050505020204" pitchFamily="18" charset="0"/>
              </a:rPr>
              <a:t>K</a:t>
            </a:r>
            <a:r>
              <a:rPr lang="tr-TR" sz="2400" dirty="0" err="1" smtClean="0">
                <a:latin typeface="Bookman Old Style" panose="02050604050505020204" pitchFamily="18" charset="0"/>
              </a:rPr>
              <a:t>oronavirüs</a:t>
            </a:r>
            <a:r>
              <a:rPr lang="tr-TR" sz="2400" dirty="0" smtClean="0">
                <a:latin typeface="Bookman Old Style" panose="02050604050505020204" pitchFamily="18" charset="0"/>
              </a:rPr>
              <a:t> </a:t>
            </a:r>
            <a:r>
              <a:rPr lang="tr-TR" sz="2400" dirty="0">
                <a:latin typeface="Bookman Old Style" panose="02050604050505020204" pitchFamily="18" charset="0"/>
              </a:rPr>
              <a:t>2 (SARS-CoV-2) 2019'da ortaya çıkan ve </a:t>
            </a:r>
            <a:r>
              <a:rPr lang="tr-TR" sz="2400" dirty="0" err="1">
                <a:latin typeface="Bookman Old Style" panose="02050604050505020204" pitchFamily="18" charset="0"/>
              </a:rPr>
              <a:t>Coronavirus</a:t>
            </a:r>
            <a:r>
              <a:rPr lang="tr-TR" sz="2400" dirty="0">
                <a:latin typeface="Bookman Old Style" panose="02050604050505020204" pitchFamily="18" charset="0"/>
              </a:rPr>
              <a:t> Hastalığı 2019'a (COVID-19) neden olan </a:t>
            </a:r>
            <a:r>
              <a:rPr lang="tr-TR" sz="2400" b="1" dirty="0">
                <a:latin typeface="Bookman Old Style" panose="02050604050505020204" pitchFamily="18" charset="0"/>
              </a:rPr>
              <a:t>yeni bir </a:t>
            </a:r>
            <a:r>
              <a:rPr lang="tr-TR" sz="2400" b="1" dirty="0" err="1">
                <a:latin typeface="Bookman Old Style" panose="02050604050505020204" pitchFamily="18" charset="0"/>
              </a:rPr>
              <a:t>koronavirüstür</a:t>
            </a:r>
            <a:r>
              <a:rPr lang="tr-TR" sz="2400" b="1" dirty="0">
                <a:latin typeface="Bookman Old Style" panose="02050604050505020204" pitchFamily="18" charset="0"/>
              </a:rPr>
              <a:t> </a:t>
            </a:r>
            <a:r>
              <a:rPr lang="tr-TR" sz="2400" dirty="0">
                <a:latin typeface="Bookman Old Style" panose="02050604050505020204" pitchFamily="18" charset="0"/>
              </a:rPr>
              <a:t>[1,2]. </a:t>
            </a:r>
            <a:endParaRPr lang="tr-TR" sz="2400" dirty="0" smtClean="0">
              <a:latin typeface="Bookman Old Style" panose="02050604050505020204" pitchFamily="18" charset="0"/>
            </a:endParaRPr>
          </a:p>
          <a:p>
            <a:r>
              <a:rPr lang="tr-TR" sz="2400" dirty="0" smtClean="0">
                <a:latin typeface="Bookman Old Style" panose="02050604050505020204" pitchFamily="18" charset="0"/>
              </a:rPr>
              <a:t>SARS-CoV-2 </a:t>
            </a:r>
            <a:r>
              <a:rPr lang="tr-TR" sz="2400" b="1" dirty="0">
                <a:latin typeface="Bookman Old Style" panose="02050604050505020204" pitchFamily="18" charset="0"/>
              </a:rPr>
              <a:t>son derece bulaşıcıdır. </a:t>
            </a:r>
            <a:endParaRPr lang="tr-TR" sz="2400" b="1" dirty="0" smtClean="0">
              <a:latin typeface="Bookman Old Style" panose="02050604050505020204" pitchFamily="18" charset="0"/>
            </a:endParaRPr>
          </a:p>
          <a:p>
            <a:r>
              <a:rPr lang="tr-TR" sz="2400" b="1" dirty="0" smtClean="0">
                <a:latin typeface="Bookman Old Style" panose="02050604050505020204" pitchFamily="18" charset="0"/>
              </a:rPr>
              <a:t>İnsandan </a:t>
            </a:r>
            <a:r>
              <a:rPr lang="tr-TR" sz="2400" b="1" dirty="0">
                <a:latin typeface="Bookman Old Style" panose="02050604050505020204" pitchFamily="18" charset="0"/>
              </a:rPr>
              <a:t>insana bulaşmanın, bireyin </a:t>
            </a:r>
            <a:r>
              <a:rPr lang="tr-TR" sz="2400" b="1" dirty="0" err="1">
                <a:latin typeface="Bookman Old Style" panose="02050604050505020204" pitchFamily="18" charset="0"/>
              </a:rPr>
              <a:t>semptomatik</a:t>
            </a:r>
            <a:r>
              <a:rPr lang="tr-TR" sz="2400" b="1" dirty="0">
                <a:latin typeface="Bookman Old Style" panose="02050604050505020204" pitchFamily="18" charset="0"/>
              </a:rPr>
              <a:t> hale gelmesinden yaklaşık 2 ila 10 gün önce ortaya çıktığı görüldüğü için diğer solunum virüslerinden farklıdır</a:t>
            </a:r>
            <a:r>
              <a:rPr lang="tr-TR" sz="2400" dirty="0">
                <a:latin typeface="Bookman Old Style" panose="02050604050505020204" pitchFamily="18" charset="0"/>
              </a:rPr>
              <a:t> [2,4]. </a:t>
            </a:r>
            <a:endParaRPr lang="tr-TR" sz="2400" dirty="0" smtClean="0">
              <a:latin typeface="Bookman Old Style" panose="02050604050505020204" pitchFamily="18" charset="0"/>
            </a:endParaRPr>
          </a:p>
          <a:p>
            <a:r>
              <a:rPr lang="tr-TR" sz="2400" dirty="0" smtClean="0">
                <a:latin typeface="Bookman Old Style" panose="02050604050505020204" pitchFamily="18" charset="0"/>
              </a:rPr>
              <a:t>Virüs</a:t>
            </a:r>
            <a:r>
              <a:rPr lang="tr-TR" sz="2400" dirty="0">
                <a:latin typeface="Bookman Old Style" panose="02050604050505020204" pitchFamily="18" charset="0"/>
              </a:rPr>
              <a:t>, </a:t>
            </a:r>
            <a:r>
              <a:rPr lang="tr-TR" sz="2400" b="1" dirty="0">
                <a:latin typeface="Bookman Old Style" panose="02050604050505020204" pitchFamily="18" charset="0"/>
              </a:rPr>
              <a:t>solunum </a:t>
            </a:r>
            <a:r>
              <a:rPr lang="tr-TR" sz="2400" b="1" dirty="0" err="1">
                <a:latin typeface="Bookman Old Style" panose="02050604050505020204" pitchFamily="18" charset="0"/>
              </a:rPr>
              <a:t>sekresyonları</a:t>
            </a:r>
            <a:r>
              <a:rPr lang="tr-TR" sz="2400" b="1" dirty="0">
                <a:latin typeface="Bookman Old Style" panose="02050604050505020204" pitchFamily="18" charset="0"/>
              </a:rPr>
              <a:t> yoluyla </a:t>
            </a:r>
            <a:r>
              <a:rPr lang="tr-TR" sz="2400" dirty="0">
                <a:latin typeface="Bookman Old Style" panose="02050604050505020204" pitchFamily="18" charset="0"/>
              </a:rPr>
              <a:t>kişiden kişiye </a:t>
            </a:r>
            <a:r>
              <a:rPr lang="tr-TR" sz="2400" b="1" dirty="0">
                <a:latin typeface="Bookman Old Style" panose="02050604050505020204" pitchFamily="18" charset="0"/>
              </a:rPr>
              <a:t>bulaşır. </a:t>
            </a:r>
            <a:endParaRPr lang="tr-TR" sz="2400" b="1" dirty="0" smtClean="0">
              <a:latin typeface="Bookman Old Style" panose="02050604050505020204" pitchFamily="18" charset="0"/>
            </a:endParaRPr>
          </a:p>
          <a:p>
            <a:r>
              <a:rPr lang="tr-TR" sz="2400" dirty="0" smtClean="0">
                <a:latin typeface="Bookman Old Style" panose="02050604050505020204" pitchFamily="18" charset="0"/>
              </a:rPr>
              <a:t>Öksürük</a:t>
            </a:r>
            <a:r>
              <a:rPr lang="tr-TR" sz="2400" dirty="0">
                <a:latin typeface="Bookman Old Style" panose="02050604050505020204" pitchFamily="18" charset="0"/>
              </a:rPr>
              <a:t>, hapşırma veya burun akıntısından kaynaklanan </a:t>
            </a:r>
            <a:r>
              <a:rPr lang="tr-TR" sz="2400" b="1" dirty="0">
                <a:latin typeface="Bookman Old Style" panose="02050604050505020204" pitchFamily="18" charset="0"/>
              </a:rPr>
              <a:t>büyük damlacıklar, </a:t>
            </a:r>
            <a:r>
              <a:rPr lang="tr-TR" sz="2400" b="1" dirty="0" err="1">
                <a:latin typeface="Bookman Old Style" panose="02050604050505020204" pitchFamily="18" charset="0"/>
              </a:rPr>
              <a:t>enfekte</a:t>
            </a:r>
            <a:r>
              <a:rPr lang="tr-TR" sz="2400" b="1" dirty="0">
                <a:latin typeface="Bookman Old Style" panose="02050604050505020204" pitchFamily="18" charset="0"/>
              </a:rPr>
              <a:t> kişinin iki metre içindeki yüzeylere düşer. </a:t>
            </a:r>
            <a:endParaRPr lang="tr-TR" sz="2400" b="1" dirty="0" smtClean="0">
              <a:latin typeface="Bookman Old Style" panose="02050604050505020204" pitchFamily="18" charset="0"/>
            </a:endParaRP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1362590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6428" y="330290"/>
            <a:ext cx="10515600" cy="1325563"/>
          </a:xfrm>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39024444"/>
              </p:ext>
            </p:extLst>
          </p:nvPr>
        </p:nvGraphicFramePr>
        <p:xfrm>
          <a:off x="644434" y="592182"/>
          <a:ext cx="10859589" cy="5121784"/>
        </p:xfrm>
        <a:graphic>
          <a:graphicData uri="http://schemas.openxmlformats.org/drawingml/2006/table">
            <a:tbl>
              <a:tblPr firstRow="1" firstCol="1" lastRow="1" lastCol="1" bandRow="1" bandCol="1">
                <a:tableStyleId>{5C22544A-7EE6-4342-B048-85BDC9FD1C3A}</a:tableStyleId>
              </a:tblPr>
              <a:tblGrid>
                <a:gridCol w="773349">
                  <a:extLst>
                    <a:ext uri="{9D8B030D-6E8A-4147-A177-3AD203B41FA5}">
                      <a16:colId xmlns:a16="http://schemas.microsoft.com/office/drawing/2014/main" val="1854682723"/>
                    </a:ext>
                  </a:extLst>
                </a:gridCol>
                <a:gridCol w="10086240">
                  <a:extLst>
                    <a:ext uri="{9D8B030D-6E8A-4147-A177-3AD203B41FA5}">
                      <a16:colId xmlns:a16="http://schemas.microsoft.com/office/drawing/2014/main" val="1013880975"/>
                    </a:ext>
                  </a:extLst>
                </a:gridCol>
              </a:tblGrid>
              <a:tr h="1554532">
                <a:tc>
                  <a:txBody>
                    <a:bodyPr/>
                    <a:lstStyle/>
                    <a:p>
                      <a:pPr marL="69850">
                        <a:lnSpc>
                          <a:spcPts val="1370"/>
                        </a:lnSpc>
                        <a:spcAft>
                          <a:spcPts val="0"/>
                        </a:spcAft>
                      </a:pPr>
                      <a:endParaRPr lang="tr-TR" sz="1800" dirty="0" smtClean="0">
                        <a:solidFill>
                          <a:schemeClr val="tx1"/>
                        </a:solidFill>
                        <a:effectLst/>
                      </a:endParaRPr>
                    </a:p>
                    <a:p>
                      <a:pPr marL="69850">
                        <a:lnSpc>
                          <a:spcPts val="1370"/>
                        </a:lnSpc>
                        <a:spcAft>
                          <a:spcPts val="0"/>
                        </a:spcAft>
                      </a:pPr>
                      <a:endParaRPr lang="tr-TR" sz="1800" dirty="0" smtClean="0">
                        <a:solidFill>
                          <a:schemeClr val="tx1"/>
                        </a:solidFill>
                        <a:effectLst/>
                      </a:endParaRPr>
                    </a:p>
                    <a:p>
                      <a:pPr marL="69850">
                        <a:lnSpc>
                          <a:spcPts val="1370"/>
                        </a:lnSpc>
                        <a:spcAft>
                          <a:spcPts val="0"/>
                        </a:spcAft>
                      </a:pPr>
                      <a:r>
                        <a:rPr lang="tr-TR" sz="1800" dirty="0" smtClean="0">
                          <a:solidFill>
                            <a:schemeClr val="tx1"/>
                          </a:solidFill>
                          <a:effectLst/>
                        </a:rPr>
                        <a:t>7.4</a:t>
                      </a:r>
                      <a:endParaRPr lang="tr-TR" sz="18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259715">
                        <a:lnSpc>
                          <a:spcPct val="98000"/>
                        </a:lnSpc>
                        <a:spcAft>
                          <a:spcPts val="0"/>
                        </a:spcAft>
                      </a:pPr>
                      <a:endParaRPr lang="tr-TR" sz="1800" b="0" dirty="0" smtClean="0">
                        <a:solidFill>
                          <a:schemeClr val="tx1"/>
                        </a:solidFill>
                        <a:effectLst/>
                        <a:latin typeface="Book Antiqua" panose="02040602050305030304" pitchFamily="18" charset="0"/>
                      </a:endParaRPr>
                    </a:p>
                    <a:p>
                      <a:pPr marL="66675" marR="259715">
                        <a:lnSpc>
                          <a:spcPct val="98000"/>
                        </a:lnSpc>
                        <a:spcAft>
                          <a:spcPts val="0"/>
                        </a:spcAft>
                      </a:pPr>
                      <a:r>
                        <a:rPr lang="tr-TR" sz="1800" b="0" dirty="0" smtClean="0">
                          <a:solidFill>
                            <a:schemeClr val="tx1"/>
                          </a:solidFill>
                          <a:effectLst/>
                          <a:latin typeface="Book Antiqua" panose="02040602050305030304" pitchFamily="18" charset="0"/>
                        </a:rPr>
                        <a:t>Tüm </a:t>
                      </a:r>
                      <a:r>
                        <a:rPr lang="tr-TR" sz="1800" b="0" dirty="0">
                          <a:solidFill>
                            <a:schemeClr val="tx1"/>
                          </a:solidFill>
                          <a:effectLst/>
                          <a:latin typeface="Book Antiqua" panose="02040602050305030304" pitchFamily="18" charset="0"/>
                        </a:rPr>
                        <a:t>şüpheli ve teyit edilen vakalar için, minimum damlacık önlemleri uygulanır. Personel aşağıdaki ekipmanları giyecektir</a:t>
                      </a:r>
                      <a:r>
                        <a:rPr lang="tr-TR" sz="1800" b="0" dirty="0" smtClean="0">
                          <a:solidFill>
                            <a:schemeClr val="tx1"/>
                          </a:solidFill>
                          <a:effectLst/>
                          <a:latin typeface="Book Antiqua" panose="02040602050305030304" pitchFamily="18" charset="0"/>
                        </a:rPr>
                        <a:t>:</a:t>
                      </a:r>
                    </a:p>
                    <a:p>
                      <a:pPr marL="66675" marR="259715">
                        <a:lnSpc>
                          <a:spcPct val="98000"/>
                        </a:lnSpc>
                        <a:spcAft>
                          <a:spcPts val="0"/>
                        </a:spcAft>
                      </a:pPr>
                      <a:endParaRPr lang="tr-TR" sz="1800" b="0" dirty="0" smtClean="0">
                        <a:solidFill>
                          <a:schemeClr val="tx1"/>
                        </a:solidFill>
                        <a:effectLst/>
                        <a:latin typeface="Book Antiqua" panose="02040602050305030304" pitchFamily="18" charset="0"/>
                      </a:endParaRPr>
                    </a:p>
                    <a:p>
                      <a:pPr marL="342900" lvl="0" indent="-342900">
                        <a:lnSpc>
                          <a:spcPts val="1455"/>
                        </a:lnSpc>
                        <a:spcBef>
                          <a:spcPts val="5"/>
                        </a:spcBef>
                        <a:spcAft>
                          <a:spcPts val="0"/>
                        </a:spcAft>
                        <a:buSzPts val="1200"/>
                        <a:buFont typeface="Symbol" panose="05050102010706020507" pitchFamily="18" charset="2"/>
                        <a:buChar char=""/>
                        <a:tabLst>
                          <a:tab pos="295275" algn="l"/>
                          <a:tab pos="295910" algn="l"/>
                        </a:tabLst>
                      </a:pPr>
                      <a:r>
                        <a:rPr lang="tr-TR" sz="1800" b="0" dirty="0" smtClean="0">
                          <a:solidFill>
                            <a:schemeClr val="tx1"/>
                          </a:solidFill>
                          <a:effectLst/>
                          <a:latin typeface="Book Antiqua" panose="02040602050305030304" pitchFamily="18" charset="0"/>
                        </a:rPr>
                        <a:t>Cerrahi </a:t>
                      </a:r>
                      <a:r>
                        <a:rPr lang="tr-TR" sz="1800" b="0" dirty="0">
                          <a:solidFill>
                            <a:schemeClr val="tx1"/>
                          </a:solidFill>
                          <a:effectLst/>
                          <a:latin typeface="Book Antiqua" panose="02040602050305030304" pitchFamily="18" charset="0"/>
                        </a:rPr>
                        <a:t>maske</a:t>
                      </a:r>
                    </a:p>
                    <a:p>
                      <a:pPr marL="342900" lvl="0" indent="-342900">
                        <a:lnSpc>
                          <a:spcPts val="1365"/>
                        </a:lnSpc>
                        <a:spcAft>
                          <a:spcPts val="0"/>
                        </a:spcAft>
                        <a:buSzPts val="1200"/>
                        <a:buFont typeface="Symbol" panose="05050102010706020507" pitchFamily="18" charset="2"/>
                        <a:buChar char=""/>
                        <a:tabLst>
                          <a:tab pos="295275" algn="l"/>
                          <a:tab pos="295910" algn="l"/>
                        </a:tabLst>
                      </a:pPr>
                      <a:r>
                        <a:rPr lang="tr-TR" sz="1800" b="0" dirty="0">
                          <a:solidFill>
                            <a:schemeClr val="tx1"/>
                          </a:solidFill>
                          <a:effectLst/>
                          <a:latin typeface="Book Antiqua" panose="02040602050305030304" pitchFamily="18" charset="0"/>
                        </a:rPr>
                        <a:t>Sıvıya dayanıklı uzun kollu önlük</a:t>
                      </a:r>
                    </a:p>
                    <a:p>
                      <a:pPr marL="342900" lvl="0" indent="-342900">
                        <a:lnSpc>
                          <a:spcPts val="1465"/>
                        </a:lnSpc>
                        <a:spcAft>
                          <a:spcPts val="0"/>
                        </a:spcAft>
                        <a:buSzPts val="1200"/>
                        <a:buFont typeface="Symbol" panose="05050102010706020507" pitchFamily="18" charset="2"/>
                        <a:buChar char=""/>
                        <a:tabLst>
                          <a:tab pos="295275" algn="l"/>
                          <a:tab pos="295910" algn="l"/>
                        </a:tabLst>
                      </a:pPr>
                      <a:r>
                        <a:rPr lang="tr-TR" sz="1800" b="0" dirty="0">
                          <a:solidFill>
                            <a:schemeClr val="tx1"/>
                          </a:solidFill>
                          <a:effectLst/>
                          <a:latin typeface="Book Antiqua" panose="02040602050305030304" pitchFamily="18" charset="0"/>
                        </a:rPr>
                        <a:t>Gözlük / yüz siperi</a:t>
                      </a:r>
                    </a:p>
                    <a:p>
                      <a:pPr marL="342900" lvl="0" indent="-342900">
                        <a:lnSpc>
                          <a:spcPts val="1465"/>
                        </a:lnSpc>
                        <a:spcAft>
                          <a:spcPts val="0"/>
                        </a:spcAft>
                        <a:buSzPts val="1200"/>
                        <a:buFont typeface="Symbol" panose="05050102010706020507" pitchFamily="18" charset="2"/>
                        <a:buChar char=""/>
                        <a:tabLst>
                          <a:tab pos="295275" algn="l"/>
                          <a:tab pos="295910" algn="l"/>
                        </a:tabLst>
                      </a:pPr>
                      <a:r>
                        <a:rPr lang="tr-TR" sz="1800" b="0" dirty="0">
                          <a:solidFill>
                            <a:schemeClr val="tx1"/>
                          </a:solidFill>
                          <a:effectLst/>
                          <a:latin typeface="Book Antiqua" panose="02040602050305030304" pitchFamily="18" charset="0"/>
                        </a:rPr>
                        <a:t>Eldivenler</a:t>
                      </a:r>
                      <a:r>
                        <a:rPr lang="tr-TR" sz="1800" b="0" spc="-120" dirty="0">
                          <a:solidFill>
                            <a:schemeClr val="tx1"/>
                          </a:solidFill>
                          <a:effectLst/>
                          <a:latin typeface="Book Antiqua" panose="02040602050305030304" pitchFamily="18" charset="0"/>
                        </a:rPr>
                        <a:t> </a:t>
                      </a:r>
                      <a:r>
                        <a:rPr lang="tr-TR" sz="1800" b="0" dirty="0">
                          <a:solidFill>
                            <a:schemeClr val="tx1"/>
                          </a:solidFill>
                          <a:effectLst/>
                          <a:latin typeface="Book Antiqua" panose="02040602050305030304" pitchFamily="18" charset="0"/>
                        </a:rPr>
                        <a:t>[22]</a:t>
                      </a:r>
                    </a:p>
                    <a:p>
                      <a:pPr marL="66675">
                        <a:lnSpc>
                          <a:spcPts val="1365"/>
                        </a:lnSpc>
                        <a:spcAft>
                          <a:spcPts val="0"/>
                        </a:spcAft>
                        <a:tabLst>
                          <a:tab pos="295275" algn="l"/>
                          <a:tab pos="295910" algn="l"/>
                        </a:tabLst>
                      </a:pPr>
                      <a:r>
                        <a:rPr lang="tr-TR" sz="1800" b="0" dirty="0">
                          <a:solidFill>
                            <a:schemeClr val="tx1"/>
                          </a:solidFill>
                          <a:effectLst/>
                          <a:latin typeface="Book Antiqua" panose="02040602050305030304" pitchFamily="18" charset="0"/>
                        </a:rPr>
                        <a:t> </a:t>
                      </a:r>
                      <a:endParaRPr lang="tr-TR" sz="1800" b="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1906289705"/>
                  </a:ext>
                </a:extLst>
              </a:tr>
              <a:tr h="2244016">
                <a:tc>
                  <a:txBody>
                    <a:bodyPr/>
                    <a:lstStyle/>
                    <a:p>
                      <a:pPr marL="57150" marR="132080" algn="ctr">
                        <a:spcAft>
                          <a:spcPts val="0"/>
                        </a:spcAft>
                      </a:pPr>
                      <a:endParaRPr lang="tr-TR" sz="1800" dirty="0" smtClean="0">
                        <a:solidFill>
                          <a:schemeClr val="tx1"/>
                        </a:solidFill>
                        <a:effectLst/>
                      </a:endParaRPr>
                    </a:p>
                    <a:p>
                      <a:pPr marL="57150" marR="132080" algn="ctr">
                        <a:spcAft>
                          <a:spcPts val="0"/>
                        </a:spcAft>
                      </a:pPr>
                      <a:r>
                        <a:rPr lang="tr-TR" sz="1800" dirty="0" smtClean="0">
                          <a:solidFill>
                            <a:schemeClr val="tx1"/>
                          </a:solidFill>
                          <a:effectLst/>
                        </a:rPr>
                        <a:t>7.5</a:t>
                      </a:r>
                      <a:endParaRPr lang="tr-TR" sz="18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131445">
                        <a:spcAft>
                          <a:spcPts val="0"/>
                        </a:spcAft>
                      </a:pPr>
                      <a:endParaRPr lang="tr-TR" sz="1800" b="0" dirty="0" smtClean="0">
                        <a:solidFill>
                          <a:schemeClr val="tx1"/>
                        </a:solidFill>
                        <a:effectLst/>
                        <a:latin typeface="Book Antiqua" panose="02040602050305030304" pitchFamily="18" charset="0"/>
                      </a:endParaRPr>
                    </a:p>
                    <a:p>
                      <a:pPr marL="66675" marR="131445">
                        <a:spcAft>
                          <a:spcPts val="0"/>
                        </a:spcAft>
                      </a:pPr>
                      <a:r>
                        <a:rPr lang="tr-TR" sz="1800" b="0" dirty="0" smtClean="0">
                          <a:solidFill>
                            <a:schemeClr val="tx1"/>
                          </a:solidFill>
                          <a:effectLst/>
                          <a:latin typeface="Book Antiqua" panose="02040602050305030304" pitchFamily="18" charset="0"/>
                        </a:rPr>
                        <a:t>COVID-19 </a:t>
                      </a:r>
                      <a:r>
                        <a:rPr lang="tr-TR" sz="1800" b="0" dirty="0">
                          <a:solidFill>
                            <a:schemeClr val="tx1"/>
                          </a:solidFill>
                          <a:effectLst/>
                          <a:latin typeface="Book Antiqua" panose="02040602050305030304" pitchFamily="18" charset="0"/>
                        </a:rPr>
                        <a:t>ile </a:t>
                      </a:r>
                      <a:r>
                        <a:rPr lang="tr-TR" sz="1800" b="0" dirty="0" err="1">
                          <a:solidFill>
                            <a:schemeClr val="tx1"/>
                          </a:solidFill>
                          <a:effectLst/>
                          <a:latin typeface="Book Antiqua" panose="02040602050305030304" pitchFamily="18" charset="0"/>
                        </a:rPr>
                        <a:t>enfekte</a:t>
                      </a:r>
                      <a:r>
                        <a:rPr lang="tr-TR" sz="1800" b="0" dirty="0">
                          <a:solidFill>
                            <a:schemeClr val="tx1"/>
                          </a:solidFill>
                          <a:effectLst/>
                          <a:latin typeface="Book Antiqua" panose="02040602050305030304" pitchFamily="18" charset="0"/>
                        </a:rPr>
                        <a:t> olmuş hastalara bakan personel için önerilen KKE, </a:t>
                      </a:r>
                      <a:r>
                        <a:rPr lang="tr-TR" sz="1800" b="0" dirty="0" err="1">
                          <a:solidFill>
                            <a:schemeClr val="tx1"/>
                          </a:solidFill>
                          <a:effectLst/>
                          <a:latin typeface="Book Antiqua" panose="02040602050305030304" pitchFamily="18" charset="0"/>
                        </a:rPr>
                        <a:t>aerosol</a:t>
                      </a:r>
                      <a:r>
                        <a:rPr lang="tr-TR" sz="1800" b="0" dirty="0">
                          <a:solidFill>
                            <a:schemeClr val="tx1"/>
                          </a:solidFill>
                          <a:effectLst/>
                          <a:latin typeface="Book Antiqua" panose="02040602050305030304" pitchFamily="18" charset="0"/>
                        </a:rPr>
                        <a:t> uygulama </a:t>
                      </a:r>
                      <a:r>
                        <a:rPr lang="tr-TR" sz="1800" b="0" dirty="0" err="1">
                          <a:solidFill>
                            <a:schemeClr val="tx1"/>
                          </a:solidFill>
                          <a:effectLst/>
                          <a:latin typeface="Book Antiqua" panose="02040602050305030304" pitchFamily="18" charset="0"/>
                        </a:rPr>
                        <a:t>prosedirlerinin</a:t>
                      </a:r>
                      <a:r>
                        <a:rPr lang="tr-TR" sz="1800" b="0" dirty="0">
                          <a:solidFill>
                            <a:schemeClr val="tx1"/>
                          </a:solidFill>
                          <a:effectLst/>
                          <a:latin typeface="Book Antiqua" panose="02040602050305030304" pitchFamily="18" charset="0"/>
                        </a:rPr>
                        <a:t> (</a:t>
                      </a:r>
                      <a:r>
                        <a:rPr lang="tr-TR" sz="1800" b="0" dirty="0" err="1">
                          <a:solidFill>
                            <a:schemeClr val="tx1"/>
                          </a:solidFill>
                          <a:effectLst/>
                          <a:latin typeface="Book Antiqua" panose="02040602050305030304" pitchFamily="18" charset="0"/>
                        </a:rPr>
                        <a:t>AGP'lerin</a:t>
                      </a:r>
                      <a:r>
                        <a:rPr lang="tr-TR" sz="1800" b="0" dirty="0">
                          <a:solidFill>
                            <a:schemeClr val="tx1"/>
                          </a:solidFill>
                          <a:effectLst/>
                          <a:latin typeface="Book Antiqua" panose="02040602050305030304" pitchFamily="18" charset="0"/>
                        </a:rPr>
                        <a:t>) muhtemel olduğu ve / veya hasta ile uzun süreli veya çok yakın temasın muhtemel olduğu durumlarda, önemli </a:t>
                      </a:r>
                      <a:r>
                        <a:rPr lang="tr-TR" sz="1800" b="0" dirty="0" err="1">
                          <a:solidFill>
                            <a:schemeClr val="tx1"/>
                          </a:solidFill>
                          <a:effectLst/>
                          <a:latin typeface="Book Antiqua" panose="02040602050305030304" pitchFamily="18" charset="0"/>
                        </a:rPr>
                        <a:t>respiratuar</a:t>
                      </a:r>
                      <a:r>
                        <a:rPr lang="tr-TR" sz="1800" b="0" dirty="0">
                          <a:solidFill>
                            <a:schemeClr val="tx1"/>
                          </a:solidFill>
                          <a:effectLst/>
                          <a:latin typeface="Book Antiqua" panose="02040602050305030304" pitchFamily="18" charset="0"/>
                        </a:rPr>
                        <a:t> hastalığı olan hastalar için ek önlemler içerir.</a:t>
                      </a:r>
                    </a:p>
                    <a:p>
                      <a:pPr marL="66675" marR="131445">
                        <a:spcAft>
                          <a:spcPts val="0"/>
                        </a:spcAft>
                      </a:pPr>
                      <a:r>
                        <a:rPr lang="tr-TR" sz="1800" b="0" dirty="0">
                          <a:solidFill>
                            <a:schemeClr val="tx1"/>
                          </a:solidFill>
                          <a:effectLst/>
                          <a:latin typeface="Book Antiqua" panose="02040602050305030304" pitchFamily="18" charset="0"/>
                        </a:rPr>
                        <a:t> </a:t>
                      </a:r>
                    </a:p>
                    <a:p>
                      <a:pPr marL="66675" marR="131445">
                        <a:spcAft>
                          <a:spcPts val="0"/>
                        </a:spcAft>
                      </a:pPr>
                      <a:r>
                        <a:rPr lang="tr-TR" sz="1800" b="0" dirty="0">
                          <a:solidFill>
                            <a:schemeClr val="tx1"/>
                          </a:solidFill>
                          <a:effectLst/>
                          <a:latin typeface="Book Antiqua" panose="02040602050305030304" pitchFamily="18" charset="0"/>
                        </a:rPr>
                        <a:t>Bu durumlarda, aşağıdakileri içerecek şekilde </a:t>
                      </a:r>
                      <a:r>
                        <a:rPr lang="tr-TR" sz="1800" b="0" dirty="0" err="1">
                          <a:solidFill>
                            <a:schemeClr val="tx1"/>
                          </a:solidFill>
                          <a:effectLst/>
                          <a:latin typeface="Book Antiqua" panose="02040602050305030304" pitchFamily="18" charset="0"/>
                        </a:rPr>
                        <a:t>Airborne</a:t>
                      </a:r>
                      <a:r>
                        <a:rPr lang="tr-TR" sz="1800" b="0" dirty="0">
                          <a:solidFill>
                            <a:schemeClr val="tx1"/>
                          </a:solidFill>
                          <a:effectLst/>
                          <a:latin typeface="Book Antiqua" panose="02040602050305030304" pitchFamily="18" charset="0"/>
                        </a:rPr>
                        <a:t> (havadan taşınan) önlemler takip edilir</a:t>
                      </a:r>
                      <a:r>
                        <a:rPr lang="tr-TR" sz="1800" b="0" dirty="0" smtClean="0">
                          <a:solidFill>
                            <a:schemeClr val="tx1"/>
                          </a:solidFill>
                          <a:effectLst/>
                          <a:latin typeface="Book Antiqua" panose="02040602050305030304" pitchFamily="18" charset="0"/>
                        </a:rPr>
                        <a:t>:</a:t>
                      </a:r>
                    </a:p>
                    <a:p>
                      <a:pPr marL="66675" marR="131445">
                        <a:spcAft>
                          <a:spcPts val="0"/>
                        </a:spcAft>
                      </a:pPr>
                      <a:endParaRPr lang="tr-TR" sz="1800" b="0" dirty="0">
                        <a:solidFill>
                          <a:schemeClr val="tx1"/>
                        </a:solidFill>
                        <a:effectLst/>
                        <a:latin typeface="Book Antiqua" panose="02040602050305030304" pitchFamily="18" charset="0"/>
                      </a:endParaRPr>
                    </a:p>
                    <a:p>
                      <a:pPr marL="342900" lvl="0" indent="-342900">
                        <a:lnSpc>
                          <a:spcPts val="1375"/>
                        </a:lnSpc>
                        <a:spcBef>
                          <a:spcPts val="10"/>
                        </a:spcBef>
                        <a:spcAft>
                          <a:spcPts val="0"/>
                        </a:spcAft>
                        <a:buSzPts val="1200"/>
                        <a:buFont typeface="Arial" panose="020B0604020202020204" pitchFamily="34" charset="0"/>
                        <a:buChar char="•"/>
                        <a:tabLst>
                          <a:tab pos="523875" algn="l"/>
                          <a:tab pos="524510" algn="l"/>
                        </a:tabLst>
                      </a:pPr>
                      <a:r>
                        <a:rPr lang="tr-TR" sz="1800" b="0" spc="-25" dirty="0">
                          <a:solidFill>
                            <a:schemeClr val="tx1"/>
                          </a:solidFill>
                          <a:effectLst/>
                          <a:latin typeface="Book Antiqua" panose="02040602050305030304" pitchFamily="18" charset="0"/>
                        </a:rPr>
                        <a:t>Bir N95/P2</a:t>
                      </a:r>
                      <a:r>
                        <a:rPr lang="tr-TR" sz="1800" b="0" spc="5" dirty="0">
                          <a:solidFill>
                            <a:schemeClr val="tx1"/>
                          </a:solidFill>
                          <a:effectLst/>
                          <a:latin typeface="Book Antiqua" panose="02040602050305030304" pitchFamily="18" charset="0"/>
                        </a:rPr>
                        <a:t> </a:t>
                      </a:r>
                      <a:r>
                        <a:rPr lang="tr-TR" sz="1800" b="0" spc="-25" dirty="0">
                          <a:solidFill>
                            <a:schemeClr val="tx1"/>
                          </a:solidFill>
                          <a:effectLst/>
                          <a:latin typeface="Book Antiqua" panose="02040602050305030304" pitchFamily="18" charset="0"/>
                        </a:rPr>
                        <a:t>maske</a:t>
                      </a:r>
                    </a:p>
                    <a:p>
                      <a:pPr marL="342900" lvl="0" indent="-342900">
                        <a:lnSpc>
                          <a:spcPts val="1375"/>
                        </a:lnSpc>
                        <a:spcBef>
                          <a:spcPts val="15"/>
                        </a:spcBef>
                        <a:spcAft>
                          <a:spcPts val="0"/>
                        </a:spcAft>
                        <a:buSzPts val="1200"/>
                        <a:buFont typeface="Arial" panose="020B0604020202020204" pitchFamily="34" charset="0"/>
                        <a:buChar char="•"/>
                        <a:tabLst>
                          <a:tab pos="523875" algn="l"/>
                          <a:tab pos="524510" algn="l"/>
                        </a:tabLst>
                      </a:pPr>
                      <a:r>
                        <a:rPr lang="tr-TR" sz="1800" b="0" spc="-25" dirty="0">
                          <a:solidFill>
                            <a:schemeClr val="tx1"/>
                          </a:solidFill>
                          <a:effectLst/>
                          <a:latin typeface="Book Antiqua" panose="02040602050305030304" pitchFamily="18" charset="0"/>
                        </a:rPr>
                        <a:t>Sıvıya dayanıklı uzun kollu önlük </a:t>
                      </a:r>
                    </a:p>
                    <a:p>
                      <a:pPr marL="342900" lvl="0" indent="-342900">
                        <a:lnSpc>
                          <a:spcPts val="1375"/>
                        </a:lnSpc>
                        <a:spcBef>
                          <a:spcPts val="15"/>
                        </a:spcBef>
                        <a:spcAft>
                          <a:spcPts val="0"/>
                        </a:spcAft>
                        <a:buSzPts val="1200"/>
                        <a:buFont typeface="Arial" panose="020B0604020202020204" pitchFamily="34" charset="0"/>
                        <a:buChar char="•"/>
                        <a:tabLst>
                          <a:tab pos="523875" algn="l"/>
                          <a:tab pos="524510" algn="l"/>
                        </a:tabLst>
                      </a:pPr>
                      <a:r>
                        <a:rPr lang="tr-TR" sz="1800" b="0" spc="-25" dirty="0">
                          <a:solidFill>
                            <a:schemeClr val="tx1"/>
                          </a:solidFill>
                          <a:effectLst/>
                          <a:latin typeface="Book Antiqua" panose="02040602050305030304" pitchFamily="18" charset="0"/>
                        </a:rPr>
                        <a:t>Gözlük / yüz siperi</a:t>
                      </a:r>
                    </a:p>
                    <a:p>
                      <a:pPr marL="342900" lvl="0" indent="-342900">
                        <a:lnSpc>
                          <a:spcPts val="1375"/>
                        </a:lnSpc>
                        <a:spcAft>
                          <a:spcPts val="0"/>
                        </a:spcAft>
                        <a:buSzPts val="1200"/>
                        <a:buFont typeface="Arial" panose="020B0604020202020204" pitchFamily="34" charset="0"/>
                        <a:buChar char="•"/>
                        <a:tabLst>
                          <a:tab pos="523875" algn="l"/>
                          <a:tab pos="524510" algn="l"/>
                        </a:tabLst>
                      </a:pPr>
                      <a:r>
                        <a:rPr lang="tr-TR" sz="1800" b="0" spc="-25" dirty="0">
                          <a:solidFill>
                            <a:schemeClr val="tx1"/>
                          </a:solidFill>
                          <a:effectLst/>
                          <a:latin typeface="Book Antiqua" panose="02040602050305030304" pitchFamily="18" charset="0"/>
                        </a:rPr>
                        <a:t>Eldivenler</a:t>
                      </a:r>
                      <a:r>
                        <a:rPr lang="tr-TR" sz="1800" b="0" spc="-120" dirty="0">
                          <a:solidFill>
                            <a:schemeClr val="tx1"/>
                          </a:solidFill>
                          <a:effectLst/>
                          <a:latin typeface="Book Antiqua" panose="02040602050305030304" pitchFamily="18" charset="0"/>
                        </a:rPr>
                        <a:t> </a:t>
                      </a:r>
                      <a:r>
                        <a:rPr lang="tr-TR" sz="1800" b="0" spc="-25" dirty="0">
                          <a:solidFill>
                            <a:schemeClr val="tx1"/>
                          </a:solidFill>
                          <a:effectLst/>
                          <a:latin typeface="Book Antiqua" panose="02040602050305030304" pitchFamily="18" charset="0"/>
                        </a:rPr>
                        <a:t>[24]</a:t>
                      </a:r>
                    </a:p>
                    <a:p>
                      <a:pPr marL="523875">
                        <a:lnSpc>
                          <a:spcPts val="1375"/>
                        </a:lnSpc>
                        <a:spcAft>
                          <a:spcPts val="0"/>
                        </a:spcAft>
                        <a:tabLst>
                          <a:tab pos="523875" algn="l"/>
                          <a:tab pos="524510" algn="l"/>
                        </a:tabLst>
                      </a:pPr>
                      <a:r>
                        <a:rPr lang="tr-TR" sz="1800" b="0" dirty="0">
                          <a:solidFill>
                            <a:schemeClr val="tx1"/>
                          </a:solidFill>
                          <a:effectLst/>
                          <a:latin typeface="Book Antiqua" panose="02040602050305030304" pitchFamily="18" charset="0"/>
                        </a:rPr>
                        <a:t> </a:t>
                      </a:r>
                      <a:endParaRPr lang="tr-TR" sz="1800" b="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479555763"/>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340870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41635336"/>
              </p:ext>
            </p:extLst>
          </p:nvPr>
        </p:nvGraphicFramePr>
        <p:xfrm>
          <a:off x="966651" y="1236617"/>
          <a:ext cx="10493829" cy="4060142"/>
        </p:xfrm>
        <a:graphic>
          <a:graphicData uri="http://schemas.openxmlformats.org/drawingml/2006/table">
            <a:tbl>
              <a:tblPr firstRow="1" firstCol="1" lastRow="1" lastCol="1" bandRow="1" bandCol="1">
                <a:tableStyleId>{5C22544A-7EE6-4342-B048-85BDC9FD1C3A}</a:tableStyleId>
              </a:tblPr>
              <a:tblGrid>
                <a:gridCol w="747303">
                  <a:extLst>
                    <a:ext uri="{9D8B030D-6E8A-4147-A177-3AD203B41FA5}">
                      <a16:colId xmlns:a16="http://schemas.microsoft.com/office/drawing/2014/main" val="725139510"/>
                    </a:ext>
                  </a:extLst>
                </a:gridCol>
                <a:gridCol w="9746526">
                  <a:extLst>
                    <a:ext uri="{9D8B030D-6E8A-4147-A177-3AD203B41FA5}">
                      <a16:colId xmlns:a16="http://schemas.microsoft.com/office/drawing/2014/main" val="3958249131"/>
                    </a:ext>
                  </a:extLst>
                </a:gridCol>
              </a:tblGrid>
              <a:tr h="2104258">
                <a:tc>
                  <a:txBody>
                    <a:bodyPr/>
                    <a:lstStyle/>
                    <a:p>
                      <a:pPr marL="57150" marR="132080" algn="ctr">
                        <a:spcAft>
                          <a:spcPts val="0"/>
                        </a:spcAft>
                      </a:pPr>
                      <a:endParaRPr lang="tr-TR" sz="1600" dirty="0" smtClean="0">
                        <a:solidFill>
                          <a:schemeClr val="tx1"/>
                        </a:solidFill>
                        <a:effectLst/>
                        <a:latin typeface="Book Antiqua" panose="02040602050305030304" pitchFamily="18" charset="0"/>
                      </a:endParaRPr>
                    </a:p>
                    <a:p>
                      <a:pPr marL="57150" marR="132080" algn="ctr">
                        <a:spcAft>
                          <a:spcPts val="0"/>
                        </a:spcAft>
                      </a:pPr>
                      <a:endParaRPr lang="tr-TR" sz="1600" dirty="0" smtClean="0">
                        <a:solidFill>
                          <a:schemeClr val="tx1"/>
                        </a:solidFill>
                        <a:effectLst/>
                        <a:latin typeface="Book Antiqua" panose="02040602050305030304" pitchFamily="18" charset="0"/>
                      </a:endParaRPr>
                    </a:p>
                    <a:p>
                      <a:pPr marL="57150" marR="132080" algn="ctr">
                        <a:spcAft>
                          <a:spcPts val="0"/>
                        </a:spcAft>
                      </a:pPr>
                      <a:r>
                        <a:rPr lang="tr-TR" sz="1600" dirty="0" smtClean="0">
                          <a:solidFill>
                            <a:schemeClr val="tx1"/>
                          </a:solidFill>
                          <a:effectLst/>
                          <a:latin typeface="Book Antiqua" panose="02040602050305030304" pitchFamily="18" charset="0"/>
                        </a:rPr>
                        <a:t>7.6</a:t>
                      </a:r>
                      <a:endParaRPr lang="tr-TR" sz="160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spcAft>
                          <a:spcPts val="0"/>
                        </a:spcAft>
                      </a:pPr>
                      <a:endParaRPr lang="tr-TR" sz="1600" b="0" dirty="0" smtClean="0">
                        <a:solidFill>
                          <a:schemeClr val="tx1"/>
                        </a:solidFill>
                        <a:effectLst/>
                        <a:latin typeface="Book Antiqua" panose="02040602050305030304" pitchFamily="18" charset="0"/>
                      </a:endParaRPr>
                    </a:p>
                    <a:p>
                      <a:pPr marL="66675">
                        <a:spcAft>
                          <a:spcPts val="0"/>
                        </a:spcAft>
                      </a:pPr>
                      <a:r>
                        <a:rPr lang="tr-TR" sz="1600" b="0" dirty="0" smtClean="0">
                          <a:solidFill>
                            <a:schemeClr val="tx1"/>
                          </a:solidFill>
                          <a:effectLst/>
                          <a:latin typeface="Book Antiqua" panose="02040602050305030304" pitchFamily="18" charset="0"/>
                        </a:rPr>
                        <a:t>Ek </a:t>
                      </a:r>
                      <a:r>
                        <a:rPr lang="tr-TR" sz="1600" b="0" dirty="0">
                          <a:solidFill>
                            <a:schemeClr val="tx1"/>
                          </a:solidFill>
                          <a:effectLst/>
                          <a:latin typeface="Book Antiqua" panose="02040602050305030304" pitchFamily="18" charset="0"/>
                        </a:rPr>
                        <a:t>olarak, aşağıdakiler de göz önünde bulundurulabilir</a:t>
                      </a:r>
                      <a:r>
                        <a:rPr lang="tr-TR" sz="1600" b="0" dirty="0" smtClean="0">
                          <a:solidFill>
                            <a:schemeClr val="tx1"/>
                          </a:solidFill>
                          <a:effectLst/>
                          <a:latin typeface="Book Antiqua" panose="02040602050305030304" pitchFamily="18" charset="0"/>
                        </a:rPr>
                        <a:t>:</a:t>
                      </a:r>
                    </a:p>
                    <a:p>
                      <a:pPr marL="66675">
                        <a:spcAft>
                          <a:spcPts val="0"/>
                        </a:spcAft>
                      </a:pPr>
                      <a:endParaRPr lang="tr-TR" sz="1600" b="0" dirty="0">
                        <a:solidFill>
                          <a:schemeClr val="tx1"/>
                        </a:solidFill>
                        <a:effectLst/>
                        <a:latin typeface="Book Antiqua" panose="02040602050305030304" pitchFamily="18" charset="0"/>
                      </a:endParaRPr>
                    </a:p>
                    <a:p>
                      <a:pPr marL="342900" lvl="0" indent="-342900">
                        <a:lnSpc>
                          <a:spcPts val="1375"/>
                        </a:lnSpc>
                        <a:spcBef>
                          <a:spcPts val="10"/>
                        </a:spcBef>
                        <a:spcAft>
                          <a:spcPts val="0"/>
                        </a:spcAft>
                        <a:buSzPts val="1200"/>
                        <a:buFont typeface="Arial" panose="020B0604020202020204" pitchFamily="34" charset="0"/>
                        <a:buChar char="-"/>
                        <a:tabLst>
                          <a:tab pos="161925" algn="l"/>
                        </a:tabLst>
                      </a:pPr>
                      <a:r>
                        <a:rPr lang="tr-TR" sz="1600" b="0" dirty="0" err="1">
                          <a:solidFill>
                            <a:schemeClr val="tx1"/>
                          </a:solidFill>
                          <a:effectLst/>
                          <a:latin typeface="Book Antiqua" panose="02040602050305030304" pitchFamily="18" charset="0"/>
                        </a:rPr>
                        <a:t>AGP'ler</a:t>
                      </a:r>
                      <a:r>
                        <a:rPr lang="tr-TR" sz="1600" b="0" dirty="0">
                          <a:solidFill>
                            <a:schemeClr val="tx1"/>
                          </a:solidFill>
                          <a:effectLst/>
                          <a:latin typeface="Book Antiqua" panose="02040602050305030304" pitchFamily="18" charset="0"/>
                        </a:rPr>
                        <a:t> için saç örtüsü/bandı - baslık (</a:t>
                      </a:r>
                      <a:r>
                        <a:rPr lang="tr-TR" sz="1600" b="0" dirty="0" err="1">
                          <a:solidFill>
                            <a:schemeClr val="tx1"/>
                          </a:solidFill>
                          <a:effectLst/>
                          <a:latin typeface="Book Antiqua" panose="02040602050305030304" pitchFamily="18" charset="0"/>
                        </a:rPr>
                        <a:t>cover</a:t>
                      </a:r>
                      <a:r>
                        <a:rPr lang="tr-TR" sz="1600" b="0" dirty="0">
                          <a:solidFill>
                            <a:schemeClr val="tx1"/>
                          </a:solidFill>
                          <a:effectLst/>
                          <a:latin typeface="Book Antiqua" panose="02040602050305030304" pitchFamily="18" charset="0"/>
                        </a:rPr>
                        <a:t>).</a:t>
                      </a:r>
                    </a:p>
                    <a:p>
                      <a:pPr marL="342900" lvl="0" indent="-342900">
                        <a:spcAft>
                          <a:spcPts val="0"/>
                        </a:spcAft>
                        <a:buSzPts val="1200"/>
                        <a:buFont typeface="Arial" panose="020B0604020202020204" pitchFamily="34" charset="0"/>
                        <a:buChar char="-"/>
                      </a:pPr>
                      <a:r>
                        <a:rPr lang="tr-TR" sz="1600" b="0" dirty="0">
                          <a:solidFill>
                            <a:schemeClr val="tx1"/>
                          </a:solidFill>
                          <a:effectLst/>
                          <a:latin typeface="Book Antiqua" panose="02040602050305030304" pitchFamily="18" charset="0"/>
                        </a:rPr>
                        <a:t>Sıvı geçirmez ve silinebilen ayakkabılar.</a:t>
                      </a:r>
                    </a:p>
                    <a:p>
                      <a:pPr marL="161290">
                        <a:spcAft>
                          <a:spcPts val="0"/>
                        </a:spcAft>
                      </a:pPr>
                      <a:r>
                        <a:rPr lang="tr-TR" sz="1600" b="0" dirty="0">
                          <a:solidFill>
                            <a:schemeClr val="tx1"/>
                          </a:solidFill>
                          <a:effectLst/>
                          <a:latin typeface="Book Antiqua" panose="02040602050305030304" pitchFamily="18" charset="0"/>
                        </a:rPr>
                        <a:t> </a:t>
                      </a:r>
                    </a:p>
                    <a:p>
                      <a:pPr marL="66675" marR="216535">
                        <a:lnSpc>
                          <a:spcPct val="100000"/>
                        </a:lnSpc>
                        <a:spcAft>
                          <a:spcPts val="0"/>
                        </a:spcAft>
                      </a:pPr>
                      <a:r>
                        <a:rPr lang="tr-TR" sz="1600" b="0" dirty="0">
                          <a:solidFill>
                            <a:schemeClr val="tx1"/>
                          </a:solidFill>
                          <a:effectLst/>
                          <a:latin typeface="Book Antiqua" panose="02040602050305030304" pitchFamily="18" charset="0"/>
                        </a:rPr>
                        <a:t>Tekrarlanan çıkarmanın personel </a:t>
                      </a:r>
                      <a:r>
                        <a:rPr lang="tr-TR" sz="1600" b="0" dirty="0" err="1">
                          <a:solidFill>
                            <a:schemeClr val="tx1"/>
                          </a:solidFill>
                          <a:effectLst/>
                          <a:latin typeface="Book Antiqua" panose="02040602050305030304" pitchFamily="18" charset="0"/>
                        </a:rPr>
                        <a:t>kontaminasyonu</a:t>
                      </a:r>
                      <a:r>
                        <a:rPr lang="tr-TR" sz="1600" b="0" dirty="0">
                          <a:solidFill>
                            <a:schemeClr val="tx1"/>
                          </a:solidFill>
                          <a:effectLst/>
                          <a:latin typeface="Book Antiqua" panose="02040602050305030304" pitchFamily="18" charset="0"/>
                        </a:rPr>
                        <a:t> riskini artırması muhtemel olduğundan ayakkabı kılıflarının tekrarlı kullanımı önerilmez [12].</a:t>
                      </a:r>
                    </a:p>
                    <a:p>
                      <a:pPr marL="66675" marR="216535">
                        <a:lnSpc>
                          <a:spcPct val="100000"/>
                        </a:lnSpc>
                        <a:spcAft>
                          <a:spcPts val="0"/>
                        </a:spcAft>
                      </a:pPr>
                      <a:r>
                        <a:rPr lang="tr-TR" sz="1600" b="0" dirty="0">
                          <a:solidFill>
                            <a:schemeClr val="tx1"/>
                          </a:solidFill>
                          <a:effectLst/>
                          <a:latin typeface="Book Antiqua" panose="02040602050305030304" pitchFamily="18" charset="0"/>
                        </a:rPr>
                        <a:t> </a:t>
                      </a:r>
                      <a:endParaRPr lang="tr-TR" sz="1600" b="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1137989215"/>
                  </a:ext>
                </a:extLst>
              </a:tr>
              <a:tr h="1200102">
                <a:tc>
                  <a:txBody>
                    <a:bodyPr/>
                    <a:lstStyle/>
                    <a:p>
                      <a:pPr marL="57150" marR="132080" algn="ctr">
                        <a:spcAft>
                          <a:spcPts val="0"/>
                        </a:spcAft>
                      </a:pPr>
                      <a:endParaRPr lang="tr-TR" sz="1600" dirty="0" smtClean="0">
                        <a:solidFill>
                          <a:schemeClr val="tx1"/>
                        </a:solidFill>
                        <a:effectLst/>
                        <a:latin typeface="Book Antiqua" panose="02040602050305030304" pitchFamily="18" charset="0"/>
                      </a:endParaRPr>
                    </a:p>
                    <a:p>
                      <a:pPr marL="57150" marR="132080" algn="ctr">
                        <a:spcAft>
                          <a:spcPts val="0"/>
                        </a:spcAft>
                      </a:pPr>
                      <a:endParaRPr lang="tr-TR" sz="1600" dirty="0" smtClean="0">
                        <a:solidFill>
                          <a:schemeClr val="tx1"/>
                        </a:solidFill>
                        <a:effectLst/>
                        <a:latin typeface="Book Antiqua" panose="02040602050305030304" pitchFamily="18" charset="0"/>
                      </a:endParaRPr>
                    </a:p>
                    <a:p>
                      <a:pPr marL="57150" marR="132080" algn="ctr">
                        <a:spcAft>
                          <a:spcPts val="0"/>
                        </a:spcAft>
                      </a:pPr>
                      <a:r>
                        <a:rPr lang="tr-TR" sz="1600" dirty="0" smtClean="0">
                          <a:solidFill>
                            <a:schemeClr val="tx1"/>
                          </a:solidFill>
                          <a:effectLst/>
                          <a:latin typeface="Book Antiqua" panose="02040602050305030304" pitchFamily="18" charset="0"/>
                        </a:rPr>
                        <a:t>7.7</a:t>
                      </a:r>
                      <a:endParaRPr lang="tr-TR" sz="160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266700" algn="just">
                        <a:spcAft>
                          <a:spcPts val="0"/>
                        </a:spcAft>
                      </a:pPr>
                      <a:endParaRPr lang="tr-TR" sz="1600" b="0" dirty="0" smtClean="0">
                        <a:solidFill>
                          <a:schemeClr val="tx1"/>
                        </a:solidFill>
                        <a:effectLst/>
                        <a:latin typeface="Book Antiqua" panose="02040602050305030304" pitchFamily="18" charset="0"/>
                      </a:endParaRPr>
                    </a:p>
                    <a:p>
                      <a:pPr marL="66675" marR="266700" algn="just">
                        <a:spcAft>
                          <a:spcPts val="0"/>
                        </a:spcAft>
                      </a:pPr>
                      <a:r>
                        <a:rPr lang="tr-TR" sz="1600" b="0" dirty="0" smtClean="0">
                          <a:solidFill>
                            <a:schemeClr val="tx1"/>
                          </a:solidFill>
                          <a:effectLst/>
                          <a:latin typeface="Book Antiqua" panose="02040602050305030304" pitchFamily="18" charset="0"/>
                        </a:rPr>
                        <a:t>KKE</a:t>
                      </a:r>
                      <a:r>
                        <a:rPr lang="tr-TR" sz="1600" b="0" dirty="0">
                          <a:solidFill>
                            <a:schemeClr val="tx1"/>
                          </a:solidFill>
                          <a:effectLst/>
                          <a:latin typeface="Book Antiqua" panose="02040602050305030304" pitchFamily="18" charset="0"/>
                        </a:rPr>
                        <a:t>, potansiyel olarak </a:t>
                      </a:r>
                      <a:r>
                        <a:rPr lang="tr-TR" sz="1600" b="0" dirty="0" err="1">
                          <a:solidFill>
                            <a:schemeClr val="tx1"/>
                          </a:solidFill>
                          <a:effectLst/>
                          <a:latin typeface="Book Antiqua" panose="02040602050305030304" pitchFamily="18" charset="0"/>
                        </a:rPr>
                        <a:t>kontamine</a:t>
                      </a:r>
                      <a:r>
                        <a:rPr lang="tr-TR" sz="1600" b="0" dirty="0">
                          <a:solidFill>
                            <a:schemeClr val="tx1"/>
                          </a:solidFill>
                          <a:effectLst/>
                          <a:latin typeface="Book Antiqua" panose="02040602050305030304" pitchFamily="18" charset="0"/>
                        </a:rPr>
                        <a:t> alanlara maruz kalma süresi boyunca yerinde kalmalı ve doğru şekilde giyilmiş olmalıdır. KKE, özellikle maskeler, hasta bakımı sırasında düzeltilmemelidir [24].</a:t>
                      </a:r>
                    </a:p>
                    <a:p>
                      <a:pPr marL="66675" marR="266700" algn="just">
                        <a:spcAft>
                          <a:spcPts val="0"/>
                        </a:spcAft>
                      </a:pPr>
                      <a:r>
                        <a:rPr lang="tr-TR" sz="1600" b="0" dirty="0">
                          <a:solidFill>
                            <a:schemeClr val="tx1"/>
                          </a:solidFill>
                          <a:effectLst/>
                          <a:latin typeface="Book Antiqua" panose="02040602050305030304" pitchFamily="18" charset="0"/>
                        </a:rPr>
                        <a:t> </a:t>
                      </a:r>
                      <a:endParaRPr lang="tr-TR" sz="1600" b="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3373019200"/>
                  </a:ext>
                </a:extLst>
              </a:tr>
              <a:tr h="599507">
                <a:tc>
                  <a:txBody>
                    <a:bodyPr/>
                    <a:lstStyle/>
                    <a:p>
                      <a:pPr marL="57150" marR="132080" algn="ctr">
                        <a:spcAft>
                          <a:spcPts val="0"/>
                        </a:spcAft>
                      </a:pPr>
                      <a:endParaRPr lang="tr-TR" sz="1600" dirty="0" smtClean="0">
                        <a:solidFill>
                          <a:schemeClr val="tx1"/>
                        </a:solidFill>
                        <a:effectLst/>
                        <a:latin typeface="Book Antiqua" panose="02040602050305030304" pitchFamily="18" charset="0"/>
                      </a:endParaRPr>
                    </a:p>
                    <a:p>
                      <a:pPr marL="57150" marR="132080" algn="ctr">
                        <a:spcAft>
                          <a:spcPts val="0"/>
                        </a:spcAft>
                      </a:pPr>
                      <a:r>
                        <a:rPr lang="tr-TR" sz="1600" dirty="0" smtClean="0">
                          <a:solidFill>
                            <a:schemeClr val="tx1"/>
                          </a:solidFill>
                          <a:effectLst/>
                          <a:latin typeface="Book Antiqua" panose="02040602050305030304" pitchFamily="18" charset="0"/>
                        </a:rPr>
                        <a:t>7.8</a:t>
                      </a:r>
                      <a:endParaRPr lang="tr-TR" sz="160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spcAft>
                          <a:spcPts val="0"/>
                        </a:spcAft>
                      </a:pPr>
                      <a:endParaRPr lang="tr-TR" sz="1600" b="0" dirty="0" smtClean="0">
                        <a:solidFill>
                          <a:schemeClr val="tx1"/>
                        </a:solidFill>
                        <a:effectLst/>
                        <a:latin typeface="Book Antiqua" panose="02040602050305030304" pitchFamily="18" charset="0"/>
                      </a:endParaRPr>
                    </a:p>
                    <a:p>
                      <a:pPr marL="66675">
                        <a:spcAft>
                          <a:spcPts val="0"/>
                        </a:spcAft>
                      </a:pPr>
                      <a:r>
                        <a:rPr lang="tr-TR" sz="1600" b="0" dirty="0" smtClean="0">
                          <a:solidFill>
                            <a:schemeClr val="tx1"/>
                          </a:solidFill>
                          <a:effectLst/>
                          <a:latin typeface="Book Antiqua" panose="02040602050305030304" pitchFamily="18" charset="0"/>
                        </a:rPr>
                        <a:t>Yerel </a:t>
                      </a:r>
                      <a:r>
                        <a:rPr lang="tr-TR" sz="1600" b="0" dirty="0">
                          <a:solidFill>
                            <a:schemeClr val="tx1"/>
                          </a:solidFill>
                          <a:effectLst/>
                          <a:latin typeface="Book Antiqua" panose="02040602050305030304" pitchFamily="18" charset="0"/>
                        </a:rPr>
                        <a:t>yönergelere göre </a:t>
                      </a:r>
                      <a:r>
                        <a:rPr lang="tr-TR" sz="1600" b="0" dirty="0" err="1">
                          <a:solidFill>
                            <a:schemeClr val="tx1"/>
                          </a:solidFill>
                          <a:effectLst/>
                          <a:latin typeface="Book Antiqua" panose="02040602050305030304" pitchFamily="18" charset="0"/>
                        </a:rPr>
                        <a:t>KKE'leri</a:t>
                      </a:r>
                      <a:r>
                        <a:rPr lang="tr-TR" sz="1600" b="0" dirty="0">
                          <a:solidFill>
                            <a:schemeClr val="tx1"/>
                          </a:solidFill>
                          <a:effectLst/>
                          <a:latin typeface="Book Antiqua" panose="02040602050305030304" pitchFamily="18" charset="0"/>
                        </a:rPr>
                        <a:t> takılması/çıkarılması için adım adım bir süreç uygulayın [24].</a:t>
                      </a:r>
                    </a:p>
                    <a:p>
                      <a:pPr marL="66675">
                        <a:spcAft>
                          <a:spcPts val="0"/>
                        </a:spcAft>
                      </a:pPr>
                      <a:r>
                        <a:rPr lang="tr-TR" sz="1600" b="0" dirty="0">
                          <a:solidFill>
                            <a:schemeClr val="tx1"/>
                          </a:solidFill>
                          <a:effectLst/>
                          <a:latin typeface="Book Antiqua" panose="02040602050305030304" pitchFamily="18" charset="0"/>
                        </a:rPr>
                        <a:t> </a:t>
                      </a:r>
                      <a:endParaRPr lang="tr-TR" sz="1600" b="0" dirty="0">
                        <a:solidFill>
                          <a:schemeClr val="tx1"/>
                        </a:solidFill>
                        <a:effectLst/>
                        <a:latin typeface="Book Antiqua" panose="02040602050305030304" pitchFamily="18"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81179610"/>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3758927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57512768"/>
              </p:ext>
            </p:extLst>
          </p:nvPr>
        </p:nvGraphicFramePr>
        <p:xfrm>
          <a:off x="1001486" y="505394"/>
          <a:ext cx="10352314" cy="5957174"/>
        </p:xfrm>
        <a:graphic>
          <a:graphicData uri="http://schemas.openxmlformats.org/drawingml/2006/table">
            <a:tbl>
              <a:tblPr firstRow="1" firstCol="1" lastRow="1" lastCol="1" bandRow="1" bandCol="1">
                <a:tableStyleId>{5C22544A-7EE6-4342-B048-85BDC9FD1C3A}</a:tableStyleId>
              </a:tblPr>
              <a:tblGrid>
                <a:gridCol w="737224">
                  <a:extLst>
                    <a:ext uri="{9D8B030D-6E8A-4147-A177-3AD203B41FA5}">
                      <a16:colId xmlns:a16="http://schemas.microsoft.com/office/drawing/2014/main" val="483105309"/>
                    </a:ext>
                  </a:extLst>
                </a:gridCol>
                <a:gridCol w="9615090">
                  <a:extLst>
                    <a:ext uri="{9D8B030D-6E8A-4147-A177-3AD203B41FA5}">
                      <a16:colId xmlns:a16="http://schemas.microsoft.com/office/drawing/2014/main" val="4222579293"/>
                    </a:ext>
                  </a:extLst>
                </a:gridCol>
              </a:tblGrid>
              <a:tr h="862554">
                <a:tc>
                  <a:txBody>
                    <a:bodyPr/>
                    <a:lstStyle/>
                    <a:p>
                      <a:pPr marL="57150" marR="132080" algn="ctr">
                        <a:spcAft>
                          <a:spcPts val="0"/>
                        </a:spcAft>
                      </a:pPr>
                      <a:r>
                        <a:rPr lang="tr-TR" sz="1600">
                          <a:solidFill>
                            <a:schemeClr val="tx1"/>
                          </a:solidFill>
                          <a:effectLst/>
                        </a:rPr>
                        <a:t>7.9</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368935">
                        <a:spcAft>
                          <a:spcPts val="0"/>
                        </a:spcAft>
                      </a:pPr>
                      <a:r>
                        <a:rPr lang="tr-TR" sz="1600" b="0" dirty="0">
                          <a:solidFill>
                            <a:schemeClr val="tx1"/>
                          </a:solidFill>
                          <a:effectLst/>
                        </a:rPr>
                        <a:t>COVID-19'a maruz kalırsa, üniformaları yıkamak ve / veya iş dışında üniforma giymek hakkında bilgi için yerel yönergelere bakın. Örneğin, yerel yönetmeliklerde fırçalamaya geçiş yapılması önerilebilir [12]  ve / veya personel işten ayrılmadan önce üniformalarından değiştirilmeleri ve yıpranmış üniformaları evde yıkamak için plastik bir torbaya nakletmeleri için teşvik edilebilir.</a:t>
                      </a:r>
                    </a:p>
                    <a:p>
                      <a:pPr marL="66675" marR="368935">
                        <a:spcAft>
                          <a:spcPts val="0"/>
                        </a:spcAft>
                      </a:pPr>
                      <a:r>
                        <a:rPr lang="tr-TR" sz="1600" b="0" dirty="0">
                          <a:solidFill>
                            <a:schemeClr val="tx1"/>
                          </a:solidFill>
                          <a:effectLst/>
                        </a:rPr>
                        <a:t> </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3553735538"/>
                  </a:ext>
                </a:extLst>
              </a:tr>
              <a:tr h="1293049">
                <a:tc>
                  <a:txBody>
                    <a:bodyPr/>
                    <a:lstStyle/>
                    <a:p>
                      <a:pPr marL="57150" marR="48895" algn="ctr">
                        <a:spcAft>
                          <a:spcPts val="0"/>
                        </a:spcAft>
                      </a:pPr>
                      <a:r>
                        <a:rPr lang="tr-TR" sz="1600">
                          <a:solidFill>
                            <a:schemeClr val="tx1"/>
                          </a:solidFill>
                          <a:effectLst/>
                        </a:rPr>
                        <a:t>7.10</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165100">
                        <a:spcAft>
                          <a:spcPts val="0"/>
                        </a:spcAft>
                      </a:pPr>
                      <a:r>
                        <a:rPr lang="tr-TR" sz="1600" b="0" dirty="0">
                          <a:solidFill>
                            <a:schemeClr val="tx1"/>
                          </a:solidFill>
                          <a:effectLst/>
                        </a:rPr>
                        <a:t>İşyerindeki kişisel etkileri en aza indirin. Klinik alanlara girmeden ve </a:t>
                      </a:r>
                      <a:r>
                        <a:rPr lang="tr-TR" sz="1600" b="0" dirty="0" err="1">
                          <a:solidFill>
                            <a:schemeClr val="tx1"/>
                          </a:solidFill>
                          <a:effectLst/>
                        </a:rPr>
                        <a:t>KKE’ları</a:t>
                      </a:r>
                      <a:r>
                        <a:rPr lang="tr-TR" sz="1600" b="0" dirty="0">
                          <a:solidFill>
                            <a:schemeClr val="tx1"/>
                          </a:solidFill>
                          <a:effectLst/>
                        </a:rPr>
                        <a:t> giyilmeden önce tüm kişisel eşyalar çıkarılmalıdır. Buna küpeler, saatler, boyunluklar, cep telefonları, çağrı cihazları, kalemler vb. dahildir.</a:t>
                      </a:r>
                    </a:p>
                    <a:p>
                      <a:pPr marL="66675">
                        <a:spcBef>
                          <a:spcPts val="10"/>
                        </a:spcBef>
                        <a:spcAft>
                          <a:spcPts val="0"/>
                        </a:spcAft>
                      </a:pPr>
                      <a:r>
                        <a:rPr lang="tr-TR" sz="1600" b="0" dirty="0">
                          <a:solidFill>
                            <a:schemeClr val="tx1"/>
                          </a:solidFill>
                          <a:effectLst/>
                        </a:rPr>
                        <a:t> </a:t>
                      </a:r>
                    </a:p>
                    <a:p>
                      <a:pPr marL="66675">
                        <a:spcAft>
                          <a:spcPts val="0"/>
                        </a:spcAft>
                      </a:pPr>
                      <a:r>
                        <a:rPr lang="tr-TR" sz="1600" b="0" dirty="0">
                          <a:solidFill>
                            <a:schemeClr val="tx1"/>
                          </a:solidFill>
                          <a:effectLst/>
                        </a:rPr>
                        <a:t>Stetoskop kullanımı en aza indirilmelidir [12]. Gerekirse, izolasyon alanları içerisinde özel stetoskoplar kullanın [19, 23].</a:t>
                      </a:r>
                    </a:p>
                    <a:p>
                      <a:pPr marL="66675">
                        <a:spcAft>
                          <a:spcPts val="0"/>
                        </a:spcAft>
                      </a:pPr>
                      <a:r>
                        <a:rPr lang="tr-TR" sz="1600" b="0" dirty="0">
                          <a:solidFill>
                            <a:schemeClr val="tx1"/>
                          </a:solidFill>
                          <a:effectLst/>
                        </a:rPr>
                        <a:t> </a:t>
                      </a:r>
                    </a:p>
                    <a:p>
                      <a:pPr marL="66675">
                        <a:spcAft>
                          <a:spcPts val="0"/>
                        </a:spcAft>
                      </a:pPr>
                      <a:r>
                        <a:rPr lang="tr-TR" sz="1600" b="0" dirty="0">
                          <a:solidFill>
                            <a:schemeClr val="tx1"/>
                          </a:solidFill>
                          <a:effectLst/>
                        </a:rPr>
                        <a:t>Saçlar, yüz ve gözlerden geriye doğru bağlanmalıdır [24].</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1212875109"/>
                  </a:ext>
                </a:extLst>
              </a:tr>
              <a:tr h="776038">
                <a:tc>
                  <a:txBody>
                    <a:bodyPr/>
                    <a:lstStyle/>
                    <a:p>
                      <a:pPr marL="57150" marR="48895" algn="ctr">
                        <a:spcBef>
                          <a:spcPts val="25"/>
                        </a:spcBef>
                        <a:spcAft>
                          <a:spcPts val="0"/>
                        </a:spcAft>
                      </a:pPr>
                      <a:r>
                        <a:rPr lang="tr-TR" sz="1600">
                          <a:solidFill>
                            <a:schemeClr val="tx1"/>
                          </a:solidFill>
                          <a:effectLst/>
                        </a:rPr>
                        <a:t>7.11</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97155">
                        <a:spcBef>
                          <a:spcPts val="25"/>
                        </a:spcBef>
                        <a:spcAft>
                          <a:spcPts val="0"/>
                        </a:spcAft>
                      </a:pPr>
                      <a:r>
                        <a:rPr lang="tr-TR" sz="1600" b="0" dirty="0" err="1">
                          <a:solidFill>
                            <a:schemeClr val="tx1"/>
                          </a:solidFill>
                          <a:effectLst/>
                        </a:rPr>
                        <a:t>Enfeksiyöz</a:t>
                      </a:r>
                      <a:r>
                        <a:rPr lang="tr-TR" sz="1600" b="0" dirty="0">
                          <a:solidFill>
                            <a:schemeClr val="tx1"/>
                          </a:solidFill>
                          <a:effectLst/>
                        </a:rPr>
                        <a:t> hastalara bakan personel, fiziksel izolasyondan bağımsız olarak doğru </a:t>
                      </a:r>
                      <a:r>
                        <a:rPr lang="tr-TR" sz="1600" b="0" dirty="0" err="1">
                          <a:solidFill>
                            <a:schemeClr val="tx1"/>
                          </a:solidFill>
                          <a:effectLst/>
                        </a:rPr>
                        <a:t>KKE'ı</a:t>
                      </a:r>
                      <a:r>
                        <a:rPr lang="tr-TR" sz="1600" b="0" dirty="0">
                          <a:solidFill>
                            <a:schemeClr val="tx1"/>
                          </a:solidFill>
                          <a:effectLst/>
                        </a:rPr>
                        <a:t> uygulamalıdır. Örneğin, hastalar açık odalı bir bölüme </a:t>
                      </a:r>
                      <a:r>
                        <a:rPr lang="tr-TR" sz="1600" b="0" dirty="0" err="1">
                          <a:solidFill>
                            <a:schemeClr val="tx1"/>
                          </a:solidFill>
                          <a:effectLst/>
                        </a:rPr>
                        <a:t>kohort</a:t>
                      </a:r>
                      <a:r>
                        <a:rPr lang="tr-TR" sz="1600" b="0" dirty="0">
                          <a:solidFill>
                            <a:schemeClr val="tx1"/>
                          </a:solidFill>
                          <a:effectLst/>
                        </a:rPr>
                        <a:t> edilirse, YBÜ bölmesinin sınırları içinde çalışan ancak doğrudan hasta bakımına dahil olmayan personel de </a:t>
                      </a:r>
                      <a:r>
                        <a:rPr lang="tr-TR" sz="1600" b="0" dirty="0" err="1">
                          <a:solidFill>
                            <a:schemeClr val="tx1"/>
                          </a:solidFill>
                          <a:effectLst/>
                        </a:rPr>
                        <a:t>KKE’ı</a:t>
                      </a:r>
                      <a:r>
                        <a:rPr lang="tr-TR" sz="1600" b="0" dirty="0">
                          <a:solidFill>
                            <a:schemeClr val="tx1"/>
                          </a:solidFill>
                          <a:effectLst/>
                        </a:rPr>
                        <a:t> kullanmalıdır. Benzer şekilde, bulaşıcı hastaların açık bir koğuşta bakımı sağlandıktan sonra.</a:t>
                      </a:r>
                    </a:p>
                    <a:p>
                      <a:pPr marL="66675" marR="97155">
                        <a:spcBef>
                          <a:spcPts val="25"/>
                        </a:spcBef>
                        <a:spcAft>
                          <a:spcPts val="0"/>
                        </a:spcAft>
                      </a:pPr>
                      <a:r>
                        <a:rPr lang="tr-TR" sz="1600" b="0" dirty="0">
                          <a:solidFill>
                            <a:schemeClr val="tx1"/>
                          </a:solidFill>
                          <a:effectLst/>
                        </a:rPr>
                        <a:t> </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879641158"/>
                  </a:ext>
                </a:extLst>
              </a:tr>
              <a:tr h="432580">
                <a:tc>
                  <a:txBody>
                    <a:bodyPr/>
                    <a:lstStyle/>
                    <a:p>
                      <a:pPr marL="57150" marR="48895" algn="ctr">
                        <a:spcBef>
                          <a:spcPts val="25"/>
                        </a:spcBef>
                        <a:spcAft>
                          <a:spcPts val="0"/>
                        </a:spcAft>
                      </a:pPr>
                      <a:r>
                        <a:rPr lang="tr-TR" sz="1600">
                          <a:solidFill>
                            <a:schemeClr val="tx1"/>
                          </a:solidFill>
                          <a:effectLst/>
                        </a:rPr>
                        <a:t>7.12</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lnSpc>
                          <a:spcPts val="1265"/>
                        </a:lnSpc>
                        <a:spcBef>
                          <a:spcPts val="15"/>
                        </a:spcBef>
                        <a:spcAft>
                          <a:spcPts val="0"/>
                        </a:spcAft>
                      </a:pPr>
                      <a:r>
                        <a:rPr lang="tr-TR" sz="1600" b="0" dirty="0">
                          <a:solidFill>
                            <a:schemeClr val="tx1"/>
                          </a:solidFill>
                          <a:effectLst/>
                        </a:rPr>
                        <a:t>Bir ünite, teyit edilmiş veya şüpheli bir COVID-19 hastasına bakarken, tüm takma ve çıkarma işlemlerinin uygun şekilde eğitilmiş ek bir eleman tarafından denetlenmesi önerilir [12].</a:t>
                      </a:r>
                    </a:p>
                    <a:p>
                      <a:pPr marL="66675">
                        <a:lnSpc>
                          <a:spcPts val="1265"/>
                        </a:lnSpc>
                        <a:spcBef>
                          <a:spcPts val="15"/>
                        </a:spcBef>
                        <a:spcAft>
                          <a:spcPts val="0"/>
                        </a:spcAft>
                      </a:pPr>
                      <a:r>
                        <a:rPr lang="tr-TR" sz="1600" b="0" dirty="0">
                          <a:solidFill>
                            <a:schemeClr val="tx1"/>
                          </a:solidFill>
                          <a:effectLst/>
                        </a:rPr>
                        <a:t> </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41590275"/>
                  </a:ext>
                </a:extLst>
              </a:tr>
              <a:tr h="287171">
                <a:tc>
                  <a:txBody>
                    <a:bodyPr/>
                    <a:lstStyle/>
                    <a:p>
                      <a:pPr marL="57150" marR="48895" algn="ctr">
                        <a:spcAft>
                          <a:spcPts val="0"/>
                        </a:spcAft>
                      </a:pPr>
                      <a:r>
                        <a:rPr lang="tr-TR" sz="1600">
                          <a:solidFill>
                            <a:schemeClr val="tx1"/>
                          </a:solidFill>
                          <a:effectLst/>
                        </a:rPr>
                        <a:t>7.13</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spcAft>
                          <a:spcPts val="0"/>
                        </a:spcAft>
                      </a:pPr>
                      <a:r>
                        <a:rPr lang="tr-TR" sz="1600" b="0" dirty="0">
                          <a:solidFill>
                            <a:schemeClr val="tx1"/>
                          </a:solidFill>
                          <a:effectLst/>
                        </a:rPr>
                        <a:t>Ekipman paylaşmaktan kaçının. Tercihen sadece tek kullanımlık ekipman kullanın.</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894473366"/>
                  </a:ext>
                </a:extLst>
              </a:tr>
              <a:tr h="287171">
                <a:tc>
                  <a:txBody>
                    <a:bodyPr/>
                    <a:lstStyle/>
                    <a:p>
                      <a:pPr marL="57150" marR="48895" algn="ctr">
                        <a:spcAft>
                          <a:spcPts val="0"/>
                        </a:spcAft>
                      </a:pPr>
                      <a:r>
                        <a:rPr lang="tr-TR" sz="1600">
                          <a:solidFill>
                            <a:schemeClr val="tx1"/>
                          </a:solidFill>
                          <a:effectLst/>
                        </a:rPr>
                        <a:t>7.14</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a:spcAft>
                          <a:spcPts val="0"/>
                        </a:spcAft>
                      </a:pPr>
                      <a:r>
                        <a:rPr lang="tr-TR" sz="1600" b="0" dirty="0">
                          <a:solidFill>
                            <a:schemeClr val="tx1"/>
                          </a:solidFill>
                          <a:effectLst/>
                        </a:rPr>
                        <a:t>Yüksek miktarda sıvıya maruz kalınması bekleniyorsa, ek bir önlük giyin [24].</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2956766483"/>
                  </a:ext>
                </a:extLst>
              </a:tr>
              <a:tr h="412775">
                <a:tc>
                  <a:txBody>
                    <a:bodyPr/>
                    <a:lstStyle/>
                    <a:p>
                      <a:pPr marL="57150" marR="48895" algn="ctr">
                        <a:spcAft>
                          <a:spcPts val="0"/>
                        </a:spcAft>
                      </a:pPr>
                      <a:r>
                        <a:rPr lang="tr-TR" sz="1600">
                          <a:solidFill>
                            <a:schemeClr val="tx1"/>
                          </a:solidFill>
                          <a:effectLst/>
                        </a:rPr>
                        <a:t>7.15</a:t>
                      </a:r>
                      <a:endParaRPr lang="tr-TR" sz="160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tc>
                  <a:txBody>
                    <a:bodyPr/>
                    <a:lstStyle/>
                    <a:p>
                      <a:pPr marL="66675" marR="579755">
                        <a:lnSpc>
                          <a:spcPct val="100000"/>
                        </a:lnSpc>
                        <a:spcAft>
                          <a:spcPts val="0"/>
                        </a:spcAft>
                      </a:pPr>
                      <a:r>
                        <a:rPr lang="tr-TR" sz="1600" b="0" dirty="0">
                          <a:solidFill>
                            <a:schemeClr val="tx1"/>
                          </a:solidFill>
                          <a:effectLst/>
                        </a:rPr>
                        <a:t>Yeniden kullanılabilir </a:t>
                      </a:r>
                      <a:r>
                        <a:rPr lang="tr-TR" sz="1600" b="0" dirty="0" err="1">
                          <a:solidFill>
                            <a:schemeClr val="tx1"/>
                          </a:solidFill>
                          <a:effectLst/>
                        </a:rPr>
                        <a:t>KKEları</a:t>
                      </a:r>
                      <a:r>
                        <a:rPr lang="tr-TR" sz="1600" b="0" dirty="0">
                          <a:solidFill>
                            <a:schemeClr val="tx1"/>
                          </a:solidFill>
                          <a:effectLst/>
                        </a:rPr>
                        <a:t> kullanılıyorsa, - </a:t>
                      </a:r>
                      <a:r>
                        <a:rPr lang="tr-TR" sz="1600" b="0" dirty="0" err="1">
                          <a:solidFill>
                            <a:schemeClr val="tx1"/>
                          </a:solidFill>
                          <a:effectLst/>
                        </a:rPr>
                        <a:t>örn</a:t>
                      </a:r>
                      <a:r>
                        <a:rPr lang="tr-TR" sz="1600" b="0" dirty="0">
                          <a:solidFill>
                            <a:schemeClr val="tx1"/>
                          </a:solidFill>
                          <a:effectLst/>
                        </a:rPr>
                        <a:t>. gözlükler - bunlar yeniden kullanılmadan önce temizlenmeli ve dezenfekte edilmelidir [24].</a:t>
                      </a:r>
                    </a:p>
                    <a:p>
                      <a:pPr marL="66675" marR="579755">
                        <a:lnSpc>
                          <a:spcPct val="100000"/>
                        </a:lnSpc>
                        <a:spcAft>
                          <a:spcPts val="0"/>
                        </a:spcAft>
                      </a:pPr>
                      <a:r>
                        <a:rPr lang="tr-TR" sz="1600" b="0" dirty="0">
                          <a:solidFill>
                            <a:schemeClr val="tx1"/>
                          </a:solidFill>
                          <a:effectLst/>
                        </a:rPr>
                        <a:t> </a:t>
                      </a:r>
                      <a:endParaRPr lang="tr-TR" sz="1600" b="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solidFill>
                      <a:schemeClr val="accent2">
                        <a:lumMod val="60000"/>
                        <a:lumOff val="40000"/>
                      </a:schemeClr>
                    </a:solidFill>
                  </a:tcPr>
                </a:tc>
                <a:extLst>
                  <a:ext uri="{0D108BD9-81ED-4DB2-BD59-A6C34878D82A}">
                    <a16:rowId xmlns:a16="http://schemas.microsoft.com/office/drawing/2014/main" val="57714578"/>
                  </a:ext>
                </a:extLst>
              </a:tr>
            </a:tbl>
          </a:graphicData>
        </a:graphic>
      </p:graphicFrame>
      <p:sp>
        <p:nvSpPr>
          <p:cNvPr id="3" name="Altbilgi Yer Tutucusu 2"/>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13004424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08208"/>
            <a:ext cx="10515600" cy="4351338"/>
          </a:xfrm>
        </p:spPr>
        <p:txBody>
          <a:bodyPr/>
          <a:lstStyle/>
          <a:p>
            <a:pPr marL="0" indent="0">
              <a:buNone/>
            </a:pPr>
            <a:endParaRPr lang="tr-TR" dirty="0" smtClean="0"/>
          </a:p>
          <a:p>
            <a:pPr marL="0" indent="0">
              <a:buNone/>
            </a:pPr>
            <a:endParaRPr lang="tr-TR" dirty="0"/>
          </a:p>
          <a:p>
            <a:pPr marL="0" indent="0" algn="ctr">
              <a:buNone/>
            </a:pPr>
            <a:endParaRPr lang="tr-TR" b="1" dirty="0" smtClean="0"/>
          </a:p>
          <a:p>
            <a:pPr marL="0" indent="0" algn="ctr">
              <a:buNone/>
            </a:pPr>
            <a:r>
              <a:rPr lang="tr-TR" b="1" dirty="0" smtClean="0">
                <a:solidFill>
                  <a:schemeClr val="tx2"/>
                </a:solidFill>
                <a:latin typeface="Bookman Old Style" panose="02050604050505020204" pitchFamily="18" charset="0"/>
              </a:rPr>
              <a:t>Sunumu Hazırlayan </a:t>
            </a:r>
          </a:p>
          <a:p>
            <a:pPr marL="0" indent="0" algn="ctr">
              <a:buNone/>
            </a:pPr>
            <a:r>
              <a:rPr lang="tr-TR" dirty="0" smtClean="0">
                <a:solidFill>
                  <a:schemeClr val="tx2"/>
                </a:solidFill>
                <a:latin typeface="Bookman Old Style" panose="02050604050505020204" pitchFamily="18" charset="0"/>
              </a:rPr>
              <a:t>Prof. Dr. Mine Gülden Polat</a:t>
            </a:r>
            <a:endParaRPr lang="tr-TR" dirty="0">
              <a:solidFill>
                <a:schemeClr val="tx2"/>
              </a:solidFill>
              <a:latin typeface="Bookman Old Style" panose="020506040505050202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8276" y="521886"/>
            <a:ext cx="2700375" cy="2630624"/>
          </a:xfrm>
          <a:prstGeom prst="rect">
            <a:avLst/>
          </a:prstGeom>
        </p:spPr>
      </p:pic>
      <p:sp>
        <p:nvSpPr>
          <p:cNvPr id="5" name="Altbilgi Yer Tutucusu 4"/>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72723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000" dirty="0">
                <a:latin typeface="Bookman Old Style" panose="02050604050505020204" pitchFamily="18" charset="0"/>
              </a:rPr>
              <a:t>SARS-CoV-2; </a:t>
            </a:r>
            <a:r>
              <a:rPr lang="tr-TR" sz="2000" b="1" dirty="0">
                <a:latin typeface="Bookman Old Style" panose="02050604050505020204" pitchFamily="18" charset="0"/>
              </a:rPr>
              <a:t>sert yüzeylerde en az 24 saat, yumuşak yüzeylerde sekiz saate kadar yaşayabilir </a:t>
            </a:r>
            <a:r>
              <a:rPr lang="tr-TR" sz="2000" dirty="0">
                <a:latin typeface="Bookman Old Style" panose="02050604050505020204" pitchFamily="18" charset="0"/>
              </a:rPr>
              <a:t>[5]. </a:t>
            </a:r>
          </a:p>
          <a:p>
            <a:r>
              <a:rPr lang="tr-TR" sz="2000" dirty="0">
                <a:latin typeface="Bookman Old Style" panose="02050604050505020204" pitchFamily="18" charset="0"/>
              </a:rPr>
              <a:t>Virüs, </a:t>
            </a:r>
            <a:r>
              <a:rPr lang="tr-TR" sz="2000" b="1" dirty="0" err="1">
                <a:latin typeface="Bookman Old Style" panose="02050604050505020204" pitchFamily="18" charset="0"/>
              </a:rPr>
              <a:t>kontamine</a:t>
            </a:r>
            <a:r>
              <a:rPr lang="tr-TR" sz="2000" b="1" dirty="0">
                <a:latin typeface="Bookman Old Style" panose="02050604050505020204" pitchFamily="18" charset="0"/>
              </a:rPr>
              <a:t> bir yüzey üzerinde elle temas ederek, daha sonra ağız, burun veya gözlere dokunarak başka bir kişiye aktarılır. </a:t>
            </a:r>
          </a:p>
          <a:p>
            <a:r>
              <a:rPr lang="tr-TR" sz="2000" dirty="0">
                <a:latin typeface="Bookman Old Style" panose="02050604050505020204" pitchFamily="18" charset="0"/>
              </a:rPr>
              <a:t>Hapşırma veya öksürük sırasında oluşan </a:t>
            </a:r>
            <a:r>
              <a:rPr lang="tr-TR" sz="2000" dirty="0" err="1">
                <a:latin typeface="Bookman Old Style" panose="02050604050505020204" pitchFamily="18" charset="0"/>
              </a:rPr>
              <a:t>aerosol</a:t>
            </a:r>
            <a:r>
              <a:rPr lang="tr-TR" sz="2000" dirty="0">
                <a:latin typeface="Bookman Old Style" panose="02050604050505020204" pitchFamily="18" charset="0"/>
              </a:rPr>
              <a:t> </a:t>
            </a:r>
            <a:r>
              <a:rPr lang="tr-TR" sz="2000" b="1" dirty="0">
                <a:latin typeface="Bookman Old Style" panose="02050604050505020204" pitchFamily="18" charset="0"/>
              </a:rPr>
              <a:t>havayla bulaşan parçacıklar havada en az üç saat boyunca yaşayabilir[5].</a:t>
            </a:r>
          </a:p>
          <a:p>
            <a:r>
              <a:rPr lang="tr-TR" sz="2000" dirty="0">
                <a:latin typeface="Bookman Old Style" panose="02050604050505020204" pitchFamily="18" charset="0"/>
              </a:rPr>
              <a:t>SARS-CoV-2'nin bu havadaki parçacıkları daha sonra </a:t>
            </a:r>
            <a:r>
              <a:rPr lang="tr-TR" sz="2000" b="1" dirty="0">
                <a:latin typeface="Bookman Old Style" panose="02050604050505020204" pitchFamily="18" charset="0"/>
              </a:rPr>
              <a:t>başka bir kişi tarafından solunabilir veya gözlerin </a:t>
            </a:r>
            <a:r>
              <a:rPr lang="tr-TR" sz="2000" b="1" dirty="0" err="1">
                <a:latin typeface="Bookman Old Style" panose="02050604050505020204" pitchFamily="18" charset="0"/>
              </a:rPr>
              <a:t>mukozal</a:t>
            </a:r>
            <a:r>
              <a:rPr lang="tr-TR" sz="2000" b="1" dirty="0">
                <a:latin typeface="Bookman Old Style" panose="02050604050505020204" pitchFamily="18" charset="0"/>
              </a:rPr>
              <a:t> zarlarına inebilir.</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1570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latin typeface="Bookman Old Style" panose="02050604050505020204" pitchFamily="18" charset="0"/>
              </a:rPr>
              <a:t>COVID-19 olan </a:t>
            </a:r>
            <a:r>
              <a:rPr lang="tr-TR" dirty="0" smtClean="0">
                <a:latin typeface="Bookman Old Style" panose="02050604050505020204" pitchFamily="18" charset="0"/>
              </a:rPr>
              <a:t>bireylerde;</a:t>
            </a:r>
          </a:p>
          <a:p>
            <a:pPr lvl="1"/>
            <a:r>
              <a:rPr lang="tr-TR" dirty="0" smtClean="0">
                <a:latin typeface="Bookman Old Style" panose="02050604050505020204" pitchFamily="18" charset="0"/>
              </a:rPr>
              <a:t> </a:t>
            </a:r>
            <a:r>
              <a:rPr lang="tr-TR" dirty="0">
                <a:latin typeface="Bookman Old Style" panose="02050604050505020204" pitchFamily="18" charset="0"/>
              </a:rPr>
              <a:t>ateş (% 89), öksürük (% 68),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yorgunluk </a:t>
            </a:r>
            <a:r>
              <a:rPr lang="tr-TR" dirty="0">
                <a:latin typeface="Bookman Old Style" panose="02050604050505020204" pitchFamily="18" charset="0"/>
              </a:rPr>
              <a:t>(% 38),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balgam </a:t>
            </a:r>
            <a:r>
              <a:rPr lang="tr-TR" dirty="0">
                <a:latin typeface="Bookman Old Style" panose="02050604050505020204" pitchFamily="18" charset="0"/>
              </a:rPr>
              <a:t>üretimi (% 34) ve / veya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nefes </a:t>
            </a:r>
            <a:r>
              <a:rPr lang="tr-TR" dirty="0">
                <a:latin typeface="Bookman Old Style" panose="02050604050505020204" pitchFamily="18" charset="0"/>
              </a:rPr>
              <a:t>darlığı (% 19) gösteren </a:t>
            </a:r>
            <a:r>
              <a:rPr lang="tr-TR" b="1" dirty="0">
                <a:latin typeface="Bookman Old Style" panose="02050604050505020204" pitchFamily="18" charset="0"/>
              </a:rPr>
              <a:t>grip benzeri hastalık ve solunum yolu enfeksiyonu görülebilir[4]. </a:t>
            </a:r>
            <a:endParaRPr lang="tr-TR" b="1" dirty="0" smtClean="0">
              <a:latin typeface="Bookman Old Style" panose="02050604050505020204" pitchFamily="18" charset="0"/>
            </a:endParaRPr>
          </a:p>
          <a:p>
            <a:r>
              <a:rPr lang="tr-TR" b="1" dirty="0" smtClean="0">
                <a:latin typeface="Bookman Old Style" panose="02050604050505020204" pitchFamily="18" charset="0"/>
              </a:rPr>
              <a:t>Hastalığın </a:t>
            </a:r>
            <a:r>
              <a:rPr lang="tr-TR" b="1" dirty="0">
                <a:latin typeface="Bookman Old Style" panose="02050604050505020204" pitchFamily="18" charset="0"/>
              </a:rPr>
              <a:t>şiddet </a:t>
            </a:r>
            <a:r>
              <a:rPr lang="tr-TR" b="1" dirty="0" smtClean="0">
                <a:latin typeface="Bookman Old Style" panose="02050604050505020204" pitchFamily="18" charset="0"/>
              </a:rPr>
              <a:t>spektrumu; </a:t>
            </a:r>
          </a:p>
          <a:p>
            <a:pPr lvl="1"/>
            <a:r>
              <a:rPr lang="tr-TR" b="1" dirty="0" err="1" smtClean="0">
                <a:latin typeface="Bookman Old Style" panose="02050604050505020204" pitchFamily="18" charset="0"/>
              </a:rPr>
              <a:t>asemptomatik</a:t>
            </a:r>
            <a:r>
              <a:rPr lang="tr-TR" dirty="0" smtClean="0">
                <a:latin typeface="Bookman Old Style" panose="02050604050505020204" pitchFamily="18" charset="0"/>
              </a:rPr>
              <a:t> </a:t>
            </a:r>
            <a:r>
              <a:rPr lang="tr-TR" dirty="0">
                <a:latin typeface="Bookman Old Style" panose="02050604050505020204" pitchFamily="18" charset="0"/>
              </a:rPr>
              <a:t>bir enfeksiyon,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hafif </a:t>
            </a:r>
            <a:r>
              <a:rPr lang="tr-TR" dirty="0">
                <a:latin typeface="Bookman Old Style" panose="02050604050505020204" pitchFamily="18" charset="0"/>
              </a:rPr>
              <a:t>üst solunum yolu hastalığı, </a:t>
            </a:r>
            <a:endParaRPr lang="tr-TR" dirty="0" smtClean="0">
              <a:latin typeface="Bookman Old Style" panose="02050604050505020204" pitchFamily="18" charset="0"/>
            </a:endParaRPr>
          </a:p>
          <a:p>
            <a:pPr lvl="1"/>
            <a:r>
              <a:rPr lang="tr-TR" u="sng" dirty="0" smtClean="0">
                <a:latin typeface="Bookman Old Style" panose="02050604050505020204" pitchFamily="18" charset="0"/>
              </a:rPr>
              <a:t>solunum </a:t>
            </a:r>
            <a:r>
              <a:rPr lang="tr-TR" u="sng" dirty="0">
                <a:latin typeface="Bookman Old Style" panose="02050604050505020204" pitchFamily="18" charset="0"/>
              </a:rPr>
              <a:t>yetmezliği ve / veya ölüm ile birlikte </a:t>
            </a:r>
            <a:r>
              <a:rPr lang="tr-TR" b="1" dirty="0">
                <a:latin typeface="Bookman Old Style" panose="02050604050505020204" pitchFamily="18" charset="0"/>
              </a:rPr>
              <a:t>şiddetli </a:t>
            </a:r>
            <a:r>
              <a:rPr lang="tr-TR" b="1" dirty="0" err="1">
                <a:latin typeface="Bookman Old Style" panose="02050604050505020204" pitchFamily="18" charset="0"/>
              </a:rPr>
              <a:t>viral</a:t>
            </a:r>
            <a:r>
              <a:rPr lang="tr-TR" b="1" dirty="0">
                <a:latin typeface="Bookman Old Style" panose="02050604050505020204" pitchFamily="18" charset="0"/>
              </a:rPr>
              <a:t> </a:t>
            </a:r>
            <a:r>
              <a:rPr lang="tr-TR" b="1" dirty="0" err="1">
                <a:latin typeface="Bookman Old Style" panose="02050604050505020204" pitchFamily="18" charset="0"/>
              </a:rPr>
              <a:t>pnömoni</a:t>
            </a:r>
            <a:r>
              <a:rPr lang="tr-TR" b="1" dirty="0">
                <a:latin typeface="Bookman Old Style" panose="02050604050505020204" pitchFamily="18" charset="0"/>
              </a:rPr>
              <a:t> </a:t>
            </a:r>
            <a:r>
              <a:rPr lang="tr-TR" dirty="0">
                <a:latin typeface="Bookman Old Style" panose="02050604050505020204" pitchFamily="18" charset="0"/>
              </a:rPr>
              <a:t>arasında değişir. </a:t>
            </a:r>
            <a:endParaRPr lang="tr-TR" dirty="0" smtClean="0">
              <a:latin typeface="Bookman Old Style" panose="02050604050505020204" pitchFamily="18" charset="0"/>
            </a:endParaRPr>
          </a:p>
          <a:p>
            <a:r>
              <a:rPr lang="tr-TR" dirty="0" smtClean="0">
                <a:latin typeface="Bookman Old Style" panose="02050604050505020204" pitchFamily="18" charset="0"/>
              </a:rPr>
              <a:t>Güncel raporlar;</a:t>
            </a:r>
          </a:p>
          <a:p>
            <a:pPr lvl="1"/>
            <a:r>
              <a:rPr lang="tr-TR" dirty="0" smtClean="0">
                <a:latin typeface="Bookman Old Style" panose="02050604050505020204" pitchFamily="18" charset="0"/>
              </a:rPr>
              <a:t> vakaların </a:t>
            </a:r>
            <a:r>
              <a:rPr lang="tr-TR" b="1" dirty="0" smtClean="0">
                <a:latin typeface="Bookman Old Style" panose="02050604050505020204" pitchFamily="18" charset="0"/>
              </a:rPr>
              <a:t>% </a:t>
            </a:r>
            <a:r>
              <a:rPr lang="tr-TR" b="1" dirty="0">
                <a:latin typeface="Bookman Old Style" panose="02050604050505020204" pitchFamily="18" charset="0"/>
              </a:rPr>
              <a:t>80'inin </a:t>
            </a:r>
            <a:r>
              <a:rPr lang="tr-TR" b="1" dirty="0" err="1">
                <a:latin typeface="Bookman Old Style" panose="02050604050505020204" pitchFamily="18" charset="0"/>
              </a:rPr>
              <a:t>asemptomatik</a:t>
            </a:r>
            <a:r>
              <a:rPr lang="tr-TR" b="1" dirty="0">
                <a:latin typeface="Bookman Old Style" panose="02050604050505020204" pitchFamily="18" charset="0"/>
              </a:rPr>
              <a:t> veya hafif</a:t>
            </a:r>
            <a:r>
              <a:rPr lang="tr-TR" dirty="0">
                <a:latin typeface="Bookman Old Style" panose="02050604050505020204" pitchFamily="18" charset="0"/>
              </a:rPr>
              <a:t> olduğunu tahmin </a:t>
            </a:r>
            <a:r>
              <a:rPr lang="tr-TR" dirty="0" smtClean="0">
                <a:latin typeface="Bookman Old Style" panose="02050604050505020204" pitchFamily="18" charset="0"/>
              </a:rPr>
              <a:t>etmektedir;</a:t>
            </a:r>
          </a:p>
          <a:p>
            <a:pPr lvl="1"/>
            <a:r>
              <a:rPr lang="tr-TR" dirty="0" smtClean="0">
                <a:latin typeface="Bookman Old Style" panose="02050604050505020204" pitchFamily="18" charset="0"/>
              </a:rPr>
              <a:t>vakaların</a:t>
            </a:r>
            <a:r>
              <a:rPr lang="tr-TR" b="1" dirty="0">
                <a:latin typeface="Bookman Old Style" panose="02050604050505020204" pitchFamily="18" charset="0"/>
              </a:rPr>
              <a:t>% 15'i şiddetlidir (oksijen gerektiren enfeksiyon)</a:t>
            </a:r>
            <a:r>
              <a:rPr lang="tr-TR" dirty="0">
                <a:latin typeface="Bookman Old Style" panose="02050604050505020204" pitchFamily="18" charset="0"/>
              </a:rPr>
              <a:t>; </a:t>
            </a:r>
            <a:r>
              <a:rPr lang="tr-TR" dirty="0" smtClean="0">
                <a:latin typeface="Bookman Old Style" panose="02050604050505020204" pitchFamily="18" charset="0"/>
              </a:rPr>
              <a:t>ve</a:t>
            </a:r>
          </a:p>
          <a:p>
            <a:pPr lvl="1"/>
            <a:r>
              <a:rPr lang="tr-TR" b="1" dirty="0" smtClean="0">
                <a:latin typeface="Bookman Old Style" panose="02050604050505020204" pitchFamily="18" charset="0"/>
              </a:rPr>
              <a:t>% </a:t>
            </a:r>
            <a:r>
              <a:rPr lang="tr-TR" b="1" dirty="0">
                <a:latin typeface="Bookman Old Style" panose="02050604050505020204" pitchFamily="18" charset="0"/>
              </a:rPr>
              <a:t>5'i </a:t>
            </a:r>
            <a:r>
              <a:rPr lang="tr-TR" b="1" dirty="0" err="1">
                <a:latin typeface="Bookman Old Style" panose="02050604050505020204" pitchFamily="18" charset="0"/>
              </a:rPr>
              <a:t>ventilasyon</a:t>
            </a:r>
            <a:r>
              <a:rPr lang="tr-TR" b="1" dirty="0">
                <a:latin typeface="Bookman Old Style" panose="02050604050505020204" pitchFamily="18" charset="0"/>
              </a:rPr>
              <a:t> ve yaşam desteği gerektiren kritik öneme sahiptir[2</a:t>
            </a:r>
            <a:r>
              <a:rPr lang="tr-TR" dirty="0">
                <a:latin typeface="Bookman Old Style" panose="02050604050505020204" pitchFamily="18" charset="0"/>
              </a:rPr>
              <a:t>].</a:t>
            </a: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929894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latin typeface="Bookman Old Style" panose="02050604050505020204" pitchFamily="18" charset="0"/>
              </a:rPr>
              <a:t>Ön raporlar, </a:t>
            </a:r>
            <a:r>
              <a:rPr lang="tr-TR" b="1" dirty="0">
                <a:latin typeface="Bookman Old Style" panose="02050604050505020204" pitchFamily="18" charset="0"/>
              </a:rPr>
              <a:t>göğüs radyografilerinin COVID-19'da tanısal sınırlamalar olabileceğini göstermektedir </a:t>
            </a:r>
            <a:r>
              <a:rPr lang="tr-TR" dirty="0">
                <a:latin typeface="Bookman Old Style" panose="02050604050505020204" pitchFamily="18" charset="0"/>
              </a:rPr>
              <a:t>[6]. </a:t>
            </a:r>
            <a:endParaRPr lang="tr-TR" dirty="0" smtClean="0">
              <a:latin typeface="Bookman Old Style" panose="02050604050505020204" pitchFamily="18" charset="0"/>
            </a:endParaRPr>
          </a:p>
          <a:p>
            <a:r>
              <a:rPr lang="tr-TR" dirty="0" err="1" smtClean="0">
                <a:latin typeface="Bookman Old Style" panose="02050604050505020204" pitchFamily="18" charset="0"/>
              </a:rPr>
              <a:t>Klinisyenler</a:t>
            </a:r>
            <a:r>
              <a:rPr lang="tr-TR" dirty="0" smtClean="0">
                <a:latin typeface="Bookman Old Style" panose="02050604050505020204" pitchFamily="18" charset="0"/>
              </a:rPr>
              <a:t>, </a:t>
            </a:r>
            <a:r>
              <a:rPr lang="tr-TR" dirty="0">
                <a:latin typeface="Bookman Old Style" panose="02050604050505020204" pitchFamily="18" charset="0"/>
              </a:rPr>
              <a:t>sıklıkla </a:t>
            </a:r>
            <a:r>
              <a:rPr lang="tr-TR" b="1" dirty="0">
                <a:latin typeface="Bookman Old Style" panose="02050604050505020204" pitchFamily="18" charset="0"/>
              </a:rPr>
              <a:t>çoklu beneklenme ve buzlu cam </a:t>
            </a:r>
            <a:r>
              <a:rPr lang="tr-TR" b="1" dirty="0" err="1">
                <a:latin typeface="Bookman Old Style" panose="02050604050505020204" pitchFamily="18" charset="0"/>
              </a:rPr>
              <a:t>opaklığı</a:t>
            </a:r>
            <a:r>
              <a:rPr lang="tr-TR" b="1" dirty="0">
                <a:latin typeface="Bookman Old Style" panose="02050604050505020204" pitchFamily="18" charset="0"/>
              </a:rPr>
              <a:t> içeren akciğer BT tarama bulgularının </a:t>
            </a:r>
            <a:r>
              <a:rPr lang="tr-TR" dirty="0">
                <a:latin typeface="Bookman Old Style" panose="02050604050505020204" pitchFamily="18" charset="0"/>
              </a:rPr>
              <a:t>farkında olmalıdır [7]. </a:t>
            </a:r>
            <a:endParaRPr lang="tr-TR" dirty="0" smtClean="0">
              <a:latin typeface="Bookman Old Style" panose="02050604050505020204" pitchFamily="18" charset="0"/>
            </a:endParaRPr>
          </a:p>
          <a:p>
            <a:r>
              <a:rPr lang="tr-TR" dirty="0" smtClean="0">
                <a:latin typeface="Bookman Old Style" panose="02050604050505020204" pitchFamily="18" charset="0"/>
              </a:rPr>
              <a:t>Akciğer </a:t>
            </a:r>
            <a:r>
              <a:rPr lang="tr-TR" dirty="0">
                <a:latin typeface="Bookman Old Style" panose="02050604050505020204" pitchFamily="18" charset="0"/>
              </a:rPr>
              <a:t>ultrasonu da </a:t>
            </a:r>
            <a:r>
              <a:rPr lang="tr-TR" b="1" dirty="0">
                <a:latin typeface="Bookman Old Style" panose="02050604050505020204" pitchFamily="18" charset="0"/>
              </a:rPr>
              <a:t>b-çizgilerinin çoklu </a:t>
            </a:r>
            <a:r>
              <a:rPr lang="tr-TR" b="1" dirty="0" err="1">
                <a:latin typeface="Bookman Old Style" panose="02050604050505020204" pitchFamily="18" charset="0"/>
              </a:rPr>
              <a:t>lober</a:t>
            </a:r>
            <a:r>
              <a:rPr lang="tr-TR" b="1" dirty="0">
                <a:latin typeface="Bookman Old Style" panose="02050604050505020204" pitchFamily="18" charset="0"/>
              </a:rPr>
              <a:t> dağılımı ve </a:t>
            </a:r>
            <a:r>
              <a:rPr lang="tr-TR" b="1" dirty="0" err="1">
                <a:latin typeface="Bookman Old Style" panose="02050604050505020204" pitchFamily="18" charset="0"/>
              </a:rPr>
              <a:t>diffüz</a:t>
            </a:r>
            <a:r>
              <a:rPr lang="tr-TR" b="1" dirty="0">
                <a:latin typeface="Bookman Old Style" panose="02050604050505020204" pitchFamily="18" charset="0"/>
              </a:rPr>
              <a:t> akciğer konsolidasyonu bulguları </a:t>
            </a:r>
            <a:r>
              <a:rPr lang="tr-TR" dirty="0">
                <a:latin typeface="Bookman Old Style" panose="02050604050505020204" pitchFamily="18" charset="0"/>
              </a:rPr>
              <a:t>ile </a:t>
            </a:r>
            <a:r>
              <a:rPr lang="tr-TR" dirty="0" smtClean="0">
                <a:latin typeface="Bookman Old Style" panose="02050604050505020204" pitchFamily="18" charset="0"/>
              </a:rPr>
              <a:t>göstermektedir[8</a:t>
            </a:r>
            <a:r>
              <a:rPr lang="tr-TR" dirty="0">
                <a:latin typeface="Bookman Old Style" panose="02050604050505020204" pitchFamily="18" charset="0"/>
              </a:rPr>
              <a:t>]. </a:t>
            </a:r>
            <a:endParaRPr lang="tr-TR" dirty="0" smtClean="0">
              <a:latin typeface="Bookman Old Style" panose="02050604050505020204" pitchFamily="18" charset="0"/>
            </a:endParaRPr>
          </a:p>
          <a:p>
            <a:endParaRPr lang="tr-TR" dirty="0"/>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289757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6983"/>
            <a:ext cx="10515600" cy="5279980"/>
          </a:xfrm>
        </p:spPr>
        <p:txBody>
          <a:bodyPr>
            <a:normAutofit fontScale="92500" lnSpcReduction="20000"/>
          </a:bodyPr>
          <a:lstStyle/>
          <a:p>
            <a:pPr marL="0" indent="0">
              <a:buNone/>
            </a:pPr>
            <a:r>
              <a:rPr lang="tr-TR" dirty="0">
                <a:latin typeface="Bookman Old Style" panose="02050604050505020204" pitchFamily="18" charset="0"/>
              </a:rPr>
              <a:t>Şu </a:t>
            </a:r>
            <a:r>
              <a:rPr lang="tr-TR" dirty="0" smtClean="0">
                <a:latin typeface="Bookman Old Style" panose="02050604050505020204" pitchFamily="18" charset="0"/>
              </a:rPr>
              <a:t>anda, </a:t>
            </a:r>
          </a:p>
          <a:p>
            <a:r>
              <a:rPr lang="tr-TR" b="1" dirty="0" err="1" smtClean="0">
                <a:latin typeface="Bookman Old Style" panose="02050604050505020204" pitchFamily="18" charset="0"/>
              </a:rPr>
              <a:t>Mortalite</a:t>
            </a:r>
            <a:r>
              <a:rPr lang="tr-TR" b="1" dirty="0" smtClean="0">
                <a:latin typeface="Bookman Old Style" panose="02050604050505020204" pitchFamily="18" charset="0"/>
              </a:rPr>
              <a:t> </a:t>
            </a:r>
            <a:r>
              <a:rPr lang="tr-TR" b="1" dirty="0">
                <a:latin typeface="Bookman Old Style" panose="02050604050505020204" pitchFamily="18" charset="0"/>
              </a:rPr>
              <a:t>oranı% 3 ila% 5, </a:t>
            </a:r>
            <a:r>
              <a:rPr lang="tr-TR" dirty="0" err="1">
                <a:latin typeface="Bookman Old Style" panose="02050604050505020204" pitchFamily="18" charset="0"/>
              </a:rPr>
              <a:t>influenza</a:t>
            </a:r>
            <a:r>
              <a:rPr lang="tr-TR" dirty="0">
                <a:latin typeface="Bookman Old Style" panose="02050604050505020204" pitchFamily="18" charset="0"/>
              </a:rPr>
              <a:t> ile karşılaştırıldığında% 9'a kadar yeni raporlarla% 0.1 civarındadır [2]. </a:t>
            </a:r>
          </a:p>
          <a:p>
            <a:r>
              <a:rPr lang="tr-TR" b="1" dirty="0">
                <a:latin typeface="Bookman Old Style" panose="02050604050505020204" pitchFamily="18" charset="0"/>
              </a:rPr>
              <a:t>Yoğun bakım ünitesine (YBÜ) kabul oranları </a:t>
            </a:r>
            <a:r>
              <a:rPr lang="tr-TR" b="1" dirty="0" smtClean="0">
                <a:latin typeface="Bookman Old Style" panose="02050604050505020204" pitchFamily="18" charset="0"/>
              </a:rPr>
              <a:t>yaklaşık % </a:t>
            </a:r>
            <a:r>
              <a:rPr lang="tr-TR" b="1" dirty="0">
                <a:latin typeface="Bookman Old Style" panose="02050604050505020204" pitchFamily="18" charset="0"/>
              </a:rPr>
              <a:t>5'tir </a:t>
            </a:r>
            <a:r>
              <a:rPr lang="tr-TR" dirty="0">
                <a:latin typeface="Bookman Old Style" panose="02050604050505020204" pitchFamily="18" charset="0"/>
              </a:rPr>
              <a:t>[4]. </a:t>
            </a:r>
          </a:p>
          <a:p>
            <a:r>
              <a:rPr lang="tr-TR" dirty="0">
                <a:latin typeface="Bookman Old Style" panose="02050604050505020204" pitchFamily="18" charset="0"/>
              </a:rPr>
              <a:t>Hastaneye yatırılan hastaların yarısı (% 42) oksijen tedavisi gerektirecektir [4]. </a:t>
            </a:r>
          </a:p>
          <a:p>
            <a:r>
              <a:rPr lang="tr-TR" u="sng" dirty="0">
                <a:latin typeface="Bookman Old Style" panose="02050604050505020204" pitchFamily="18" charset="0"/>
              </a:rPr>
              <a:t>Yeni ortaya çıkan verilere dayanarak, </a:t>
            </a:r>
            <a:r>
              <a:rPr lang="tr-TR" b="1" dirty="0">
                <a:latin typeface="Bookman Old Style" panose="02050604050505020204" pitchFamily="18" charset="0"/>
              </a:rPr>
              <a:t>hastaneye yatış ve / veya YBÜ desteği gerektiren ciddi COVID-19 hastalığı geliştirme riski en yüksek olan bireyler, </a:t>
            </a:r>
            <a:endParaRPr lang="tr-TR" b="1" dirty="0" smtClean="0">
              <a:latin typeface="Bookman Old Style" panose="02050604050505020204" pitchFamily="18" charset="0"/>
            </a:endParaRPr>
          </a:p>
          <a:p>
            <a:pPr lvl="1"/>
            <a:r>
              <a:rPr lang="tr-TR" dirty="0" smtClean="0">
                <a:latin typeface="Bookman Old Style" panose="02050604050505020204" pitchFamily="18" charset="0"/>
              </a:rPr>
              <a:t>daha </a:t>
            </a:r>
            <a:r>
              <a:rPr lang="tr-TR" dirty="0">
                <a:latin typeface="Bookman Old Style" panose="02050604050505020204" pitchFamily="18" charset="0"/>
              </a:rPr>
              <a:t>yaşlı,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erkek</a:t>
            </a:r>
            <a:r>
              <a:rPr lang="tr-TR" dirty="0">
                <a:latin typeface="Bookman Old Style" panose="02050604050505020204" pitchFamily="18" charset="0"/>
              </a:rPr>
              <a:t>,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en </a:t>
            </a:r>
            <a:r>
              <a:rPr lang="tr-TR" dirty="0">
                <a:latin typeface="Bookman Old Style" panose="02050604050505020204" pitchFamily="18" charset="0"/>
              </a:rPr>
              <a:t>az bir eşzamanlı </a:t>
            </a:r>
            <a:r>
              <a:rPr lang="tr-TR" dirty="0" err="1">
                <a:latin typeface="Bookman Old Style" panose="02050604050505020204" pitchFamily="18" charset="0"/>
              </a:rPr>
              <a:t>komorbiditeye</a:t>
            </a:r>
            <a:r>
              <a:rPr lang="tr-TR" dirty="0">
                <a:latin typeface="Bookman Old Style" panose="02050604050505020204" pitchFamily="18" charset="0"/>
              </a:rPr>
              <a:t>,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yüksek </a:t>
            </a:r>
            <a:r>
              <a:rPr lang="tr-TR" dirty="0">
                <a:latin typeface="Bookman Old Style" panose="02050604050505020204" pitchFamily="18" charset="0"/>
              </a:rPr>
              <a:t>hastalık şiddeti skorlarına (SOFA ile ölçülen skorlar), </a:t>
            </a:r>
            <a:endParaRPr lang="tr-TR" dirty="0" smtClean="0">
              <a:latin typeface="Bookman Old Style" panose="02050604050505020204" pitchFamily="18" charset="0"/>
            </a:endParaRPr>
          </a:p>
          <a:p>
            <a:pPr lvl="1"/>
            <a:r>
              <a:rPr lang="tr-TR" dirty="0" smtClean="0">
                <a:latin typeface="Bookman Old Style" panose="02050604050505020204" pitchFamily="18" charset="0"/>
              </a:rPr>
              <a:t>yüksek </a:t>
            </a:r>
            <a:r>
              <a:rPr lang="tr-TR" dirty="0">
                <a:latin typeface="Bookman Old Style" panose="02050604050505020204" pitchFamily="18" charset="0"/>
              </a:rPr>
              <a:t>d-</a:t>
            </a:r>
            <a:r>
              <a:rPr lang="tr-TR" dirty="0" err="1">
                <a:latin typeface="Bookman Old Style" panose="02050604050505020204" pitchFamily="18" charset="0"/>
              </a:rPr>
              <a:t>dimer</a:t>
            </a:r>
            <a:r>
              <a:rPr lang="tr-TR" dirty="0">
                <a:latin typeface="Bookman Old Style" panose="02050604050505020204" pitchFamily="18" charset="0"/>
              </a:rPr>
              <a:t> düzeyleri ve / veya </a:t>
            </a:r>
            <a:r>
              <a:rPr lang="tr-TR" dirty="0" err="1">
                <a:latin typeface="Bookman Old Style" panose="02050604050505020204" pitchFamily="18" charset="0"/>
              </a:rPr>
              <a:t>lenfositopeniye</a:t>
            </a:r>
            <a:r>
              <a:rPr lang="tr-TR" dirty="0">
                <a:latin typeface="Bookman Old Style" panose="02050604050505020204" pitchFamily="18" charset="0"/>
              </a:rPr>
              <a:t>  sahip olanlardır.[2, 4, 9-11].</a:t>
            </a:r>
          </a:p>
        </p:txBody>
      </p:sp>
      <p:sp>
        <p:nvSpPr>
          <p:cNvPr id="4" name="Altbilgi Yer Tutucusu 3"/>
          <p:cNvSpPr>
            <a:spLocks noGrp="1"/>
          </p:cNvSpPr>
          <p:nvPr>
            <p:ph type="ftr" sz="quarter" idx="11"/>
          </p:nvPr>
        </p:nvSpPr>
        <p:spPr/>
        <p:txBody>
          <a:bodyPr/>
          <a:lstStyle/>
          <a:p>
            <a:r>
              <a:rPr lang="en-US" smtClean="0"/>
              <a:t>Physiotherapy management for COVID-19. Version 1.0, 23/3/2020</a:t>
            </a:r>
            <a:endParaRPr lang="tr-TR"/>
          </a:p>
        </p:txBody>
      </p:sp>
    </p:spTree>
    <p:extLst>
      <p:ext uri="{BB962C8B-B14F-4D97-AF65-F5344CB8AC3E}">
        <p14:creationId xmlns:p14="http://schemas.microsoft.com/office/powerpoint/2010/main" val="3041638602"/>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793</TotalTime>
  <Words>6305</Words>
  <Application>Microsoft Office PowerPoint</Application>
  <PresentationFormat>Geniş ekran</PresentationFormat>
  <Paragraphs>757</Paragraphs>
  <Slides>53</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53</vt:i4>
      </vt:variant>
    </vt:vector>
  </HeadingPairs>
  <TitlesOfParts>
    <vt:vector size="64" baseType="lpstr">
      <vt:lpstr>Arial</vt:lpstr>
      <vt:lpstr>Book Antiqua</vt:lpstr>
      <vt:lpstr>Bookman Old Style</vt:lpstr>
      <vt:lpstr>Calibri</vt:lpstr>
      <vt:lpstr>Calibri Light</vt:lpstr>
      <vt:lpstr>Calisto MT</vt:lpstr>
      <vt:lpstr>Cambria</vt:lpstr>
      <vt:lpstr>Courier New</vt:lpstr>
      <vt:lpstr>Symbol</vt:lpstr>
      <vt:lpstr>Times New Roman</vt:lpstr>
      <vt:lpstr>Office Theme</vt:lpstr>
      <vt:lpstr>Akut Hastane Ortamında COVID-19 için  Fizyoterapi Yönetimi  Klinik Uygulamaya Rehberlik Edecek Öneriler </vt:lpstr>
      <vt:lpstr>PowerPoint Sunusu</vt:lpstr>
      <vt:lpstr>Çeviri Ekibi 27 Mart 2020 </vt:lpstr>
      <vt:lpstr>TANIM VE HEDEFLER</vt:lpstr>
      <vt:lpstr>Şiddetli akut solunum sendromu; </vt:lpstr>
      <vt:lpstr>PowerPoint Sunusu</vt:lpstr>
      <vt:lpstr>PowerPoint Sunusu</vt:lpstr>
      <vt:lpstr>PowerPoint Sunusu</vt:lpstr>
      <vt:lpstr>PowerPoint Sunusu</vt:lpstr>
      <vt:lpstr>AMAÇ </vt:lpstr>
      <vt:lpstr>PowerPoint Sunusu</vt:lpstr>
      <vt:lpstr>PowerPoint Sunusu</vt:lpstr>
      <vt:lpstr>KAPSAM Fizyoterapi uygulamalarının tüm dünyada değişiklikler gösterebildiği kabul edilmektedir. Bu kılavuzdan yararlanırken, yerel şartlardaki uygulama kapsamı göz önünde bulundurulmalıdır. </vt:lpstr>
      <vt:lpstr>KILAVUZ METODOLOJİSİ VE KONSENSUS YAKLAŞIM</vt:lpstr>
      <vt:lpstr>PowerPoint Sunusu</vt:lpstr>
      <vt:lpstr>PowerPoint Sunusu</vt:lpstr>
      <vt:lpstr>PowerPoint Sunusu</vt:lpstr>
      <vt:lpstr>Kılavuzun Güçlü Yanları</vt:lpstr>
      <vt:lpstr>Kılavuzun Limitasyonları</vt:lpstr>
      <vt:lpstr>BÖLÜM 1:  FİZYOTERAPİ İŞGÜCÜ PLANLAMASI VE HAZIRLIK TAVSİYELERİ </vt:lpstr>
      <vt:lpstr>Tablo 1. Fizyoterapi işgücü planlaması ve hazırlık önerileri:</vt:lpstr>
      <vt:lpstr>PowerPoint Sunusu</vt:lpstr>
      <vt:lpstr>PowerPoint Sunusu</vt:lpstr>
      <vt:lpstr>PowerPoint Sunusu</vt:lpstr>
      <vt:lpstr>PowerPoint Sunusu</vt:lpstr>
      <vt:lpstr>PowerPoint Sunusu</vt:lpstr>
      <vt:lpstr>PowerPoint Sunusu</vt:lpstr>
      <vt:lpstr>PowerPoint Sunusu</vt:lpstr>
      <vt:lpstr>PowerPoint Sunusu</vt:lpstr>
      <vt:lpstr>COVID-19 Medikal Yönetimi</vt:lpstr>
      <vt:lpstr>Fizyoterapiyle ilişkili diğer Aerosol Uygulama Prosedürleri (AGP) yöntemleri aşağıda açıklanacaktır.</vt:lpstr>
      <vt:lpstr>PowerPoint Sunusu</vt:lpstr>
      <vt:lpstr>PowerPoint Sunusu</vt:lpstr>
      <vt:lpstr>PowerPoint Sunusu</vt:lpstr>
      <vt:lpstr>PowerPoint Sunusu</vt:lpstr>
      <vt:lpstr>Bölüm 2 Kişisel Koruyucu Donanım (KKD) Gereksinimlerini Kapsayan  Fizyoterapi Uygulamaları İçin Öneriler </vt:lpstr>
      <vt:lpstr>PowerPoint Sunusu</vt:lpstr>
      <vt:lpstr>Tablo 5. Solunum fizyoterapisi müdahaleleri için öneriler </vt:lpstr>
      <vt:lpstr>PowerPoint Sunusu</vt:lpstr>
      <vt:lpstr>PowerPoint Sunusu</vt:lpstr>
      <vt:lpstr>PowerPoint Sunusu</vt:lpstr>
      <vt:lpstr>PowerPoint Sunusu</vt:lpstr>
      <vt:lpstr>Fizyoterapi yönetim ilkeleri - mobilizasyon, egzersiz ve rehabilitasyon müdahaleleri</vt:lpstr>
      <vt:lpstr>Tablo 6. Fizyoterapi mobilizasyonu, egzersiz ve rehabilitasyon müdahaleleri için öneriler</vt:lpstr>
      <vt:lpstr>PowerPoint Sunusu</vt:lpstr>
      <vt:lpstr>PowerPoint Sunusu</vt:lpstr>
      <vt:lpstr>Kişisel Koruyucu Donanım Hususları</vt:lpstr>
      <vt:lpstr>PowerPoint Sunusu</vt:lpstr>
      <vt:lpstr>Tablo 7. Fizyoterapistler için Kişisel Koruyucu Ekipman (KKE) önerileri </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Akut Hastane Ortamında COVID-19 için  Fizyoterapi Yönetimi Klinik uygulamaya rehberlik edecek öneriler</dc:title>
  <dc:creator>MGP</dc:creator>
  <cp:lastModifiedBy>MGP</cp:lastModifiedBy>
  <cp:revision>52</cp:revision>
  <dcterms:created xsi:type="dcterms:W3CDTF">2020-03-28T13:29:58Z</dcterms:created>
  <dcterms:modified xsi:type="dcterms:W3CDTF">2020-03-29T20:51:21Z</dcterms:modified>
</cp:coreProperties>
</file>